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24" r:id="rId64"/>
    <p:sldId id="325" r:id="rId65"/>
    <p:sldId id="326" r:id="rId66"/>
    <p:sldId id="327" r:id="rId67"/>
    <p:sldId id="328" r:id="rId68"/>
    <p:sldId id="318" r:id="rId69"/>
    <p:sldId id="319" r:id="rId70"/>
    <p:sldId id="320" r:id="rId71"/>
    <p:sldId id="321" r:id="rId72"/>
    <p:sldId id="322" r:id="rId73"/>
    <p:sldId id="323" r:id="rId74"/>
    <p:sldId id="329" r:id="rId75"/>
    <p:sldId id="330" r:id="rId76"/>
    <p:sldId id="331" r:id="rId77"/>
    <p:sldId id="332" r:id="rId78"/>
    <p:sldId id="333" r:id="rId79"/>
    <p:sldId id="334" r:id="rId80"/>
    <p:sldId id="335" r:id="rId81"/>
    <p:sldId id="336" r:id="rId82"/>
    <p:sldId id="337" r:id="rId83"/>
    <p:sldId id="339" r:id="rId84"/>
    <p:sldId id="340" r:id="rId85"/>
    <p:sldId id="341" r:id="rId86"/>
    <p:sldId id="342" r:id="rId87"/>
    <p:sldId id="343" r:id="rId88"/>
    <p:sldId id="344" r:id="rId89"/>
    <p:sldId id="345" r:id="rId90"/>
    <p:sldId id="346" r:id="rId91"/>
    <p:sldId id="338"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4325" autoAdjust="0"/>
  </p:normalViewPr>
  <p:slideViewPr>
    <p:cSldViewPr>
      <p:cViewPr varScale="1">
        <p:scale>
          <a:sx n="94" d="100"/>
          <a:sy n="94" d="100"/>
        </p:scale>
        <p:origin x="-2016"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2D95C1F-FE2A-457C-B9DC-4D328A9BEB75}" type="datetimeFigureOut">
              <a:rPr lang="en-AU" smtClean="0"/>
              <a:t>16/07/2022</a:t>
            </a:fld>
            <a:endParaRPr lang="en-A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B164BCD-67EA-4791-AED0-49EB94838DFA}" type="slidenum">
              <a:rPr lang="en-AU" smtClean="0"/>
              <a:t>‹#›</a:t>
            </a:fld>
            <a:endParaRPr lang="en-AU"/>
          </a:p>
        </p:txBody>
      </p:sp>
    </p:spTree>
    <p:extLst>
      <p:ext uri="{BB962C8B-B14F-4D97-AF65-F5344CB8AC3E}">
        <p14:creationId xmlns:p14="http://schemas.microsoft.com/office/powerpoint/2010/main" val="4392594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unsplash.com/@alexstacanov?utm_source=unsplash&amp;utm_medium=referral&amp;utm_content=creditCopyText"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unsplash.com/?utm_source=unsplash&amp;utm_medium=referral&amp;utm_content=creditCopyText"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unsplash.com/@andrewtneel?utm_source=unsplash&amp;utm_medium=referral&amp;utm_content=creditCopyText"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s://unsplash.com/?utm_source=unsplash&amp;utm_medium=referral&amp;utm_content=creditCopyText"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unsplash.com/@sharonmccutcheon?utm_source=unsplash&amp;utm_medium=referral&amp;utm_content=creditCopyText" TargetMode="External"/><Relationship Id="rId2" Type="http://schemas.openxmlformats.org/officeDocument/2006/relationships/slide" Target="../slides/slide30.xml"/><Relationship Id="rId1" Type="http://schemas.openxmlformats.org/officeDocument/2006/relationships/notesMaster" Target="../notesMasters/notesMaster1.xml"/><Relationship Id="rId4" Type="http://schemas.openxmlformats.org/officeDocument/2006/relationships/hyperlink" Target="https://unsplash.com/?utm_source=unsplash&amp;utm_medium=referral&amp;utm_content=creditCopyText"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unsplash.com/@pratiksha_mohanty?utm_source=unsplash&amp;utm_medium=referral&amp;utm_content=creditCopyText" TargetMode="External"/><Relationship Id="rId2" Type="http://schemas.openxmlformats.org/officeDocument/2006/relationships/slide" Target="../slides/slide36.xml"/><Relationship Id="rId1" Type="http://schemas.openxmlformats.org/officeDocument/2006/relationships/notesMaster" Target="../notesMasters/notesMaster1.xml"/><Relationship Id="rId4" Type="http://schemas.openxmlformats.org/officeDocument/2006/relationships/hyperlink" Target="https://unsplash.com/?utm_source=unsplash&amp;utm_medium=referral&amp;utm_content=creditCopyText"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unsplash.com/@hollymandarich?utm_source=unsplash&amp;utm_medium=referral&amp;utm_content=creditCopyText" TargetMode="External"/><Relationship Id="rId2" Type="http://schemas.openxmlformats.org/officeDocument/2006/relationships/slide" Target="../slides/slide52.xml"/><Relationship Id="rId1" Type="http://schemas.openxmlformats.org/officeDocument/2006/relationships/notesMaster" Target="../notesMasters/notesMaster1.xml"/><Relationship Id="rId4" Type="http://schemas.openxmlformats.org/officeDocument/2006/relationships/hyperlink" Target="https://unsplash.com/?utm_source=unsplash&amp;utm_medium=referral&amp;utm_content=creditCopyText"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CB164BCD-67EA-4791-AED0-49EB94838DFA}" type="slidenum">
              <a:rPr lang="en-AU" smtClean="0"/>
              <a:t>4</a:t>
            </a:fld>
            <a:endParaRPr lang="en-AU"/>
          </a:p>
        </p:txBody>
      </p:sp>
    </p:spTree>
    <p:extLst>
      <p:ext uri="{BB962C8B-B14F-4D97-AF65-F5344CB8AC3E}">
        <p14:creationId xmlns:p14="http://schemas.microsoft.com/office/powerpoint/2010/main" val="17605017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Photo by </a:t>
            </a:r>
            <a:r>
              <a:rPr lang="en-AU" dirty="0" smtClean="0">
                <a:hlinkClick r:id="rId3"/>
              </a:rPr>
              <a:t>Alex </a:t>
            </a:r>
            <a:r>
              <a:rPr lang="en-AU" dirty="0" err="1" smtClean="0">
                <a:hlinkClick r:id="rId3"/>
              </a:rPr>
              <a:t>Stacanov</a:t>
            </a:r>
            <a:r>
              <a:rPr lang="en-AU" dirty="0" smtClean="0"/>
              <a:t> on </a:t>
            </a:r>
            <a:r>
              <a:rPr lang="en-AU" dirty="0" err="1" smtClean="0">
                <a:hlinkClick r:id="rId4"/>
              </a:rPr>
              <a:t>Unsplash</a:t>
            </a:r>
            <a:r>
              <a:rPr lang="en-AU" dirty="0" smtClean="0"/>
              <a:t> </a:t>
            </a:r>
            <a:endParaRPr lang="en-AU" dirty="0"/>
          </a:p>
        </p:txBody>
      </p:sp>
      <p:sp>
        <p:nvSpPr>
          <p:cNvPr id="4" name="Slide Number Placeholder 3"/>
          <p:cNvSpPr>
            <a:spLocks noGrp="1"/>
          </p:cNvSpPr>
          <p:nvPr>
            <p:ph type="sldNum" sz="quarter" idx="10"/>
          </p:nvPr>
        </p:nvSpPr>
        <p:spPr/>
        <p:txBody>
          <a:bodyPr/>
          <a:lstStyle/>
          <a:p>
            <a:fld id="{CB164BCD-67EA-4791-AED0-49EB94838DFA}" type="slidenum">
              <a:rPr lang="en-AU" smtClean="0"/>
              <a:t>5</a:t>
            </a:fld>
            <a:endParaRPr lang="en-AU"/>
          </a:p>
        </p:txBody>
      </p:sp>
    </p:spTree>
    <p:extLst>
      <p:ext uri="{BB962C8B-B14F-4D97-AF65-F5344CB8AC3E}">
        <p14:creationId xmlns:p14="http://schemas.microsoft.com/office/powerpoint/2010/main" val="7486138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Photo by </a:t>
            </a:r>
            <a:r>
              <a:rPr lang="en-AU" dirty="0" smtClean="0">
                <a:hlinkClick r:id="rId3"/>
              </a:rPr>
              <a:t>Andrew Neel</a:t>
            </a:r>
            <a:r>
              <a:rPr lang="en-AU" dirty="0" smtClean="0"/>
              <a:t> on </a:t>
            </a:r>
            <a:r>
              <a:rPr lang="en-AU" dirty="0" err="1" smtClean="0">
                <a:hlinkClick r:id="rId4"/>
              </a:rPr>
              <a:t>Unsplash</a:t>
            </a:r>
            <a:r>
              <a:rPr lang="en-AU" dirty="0" smtClean="0"/>
              <a:t> </a:t>
            </a:r>
            <a:endParaRPr lang="en-AU" dirty="0"/>
          </a:p>
        </p:txBody>
      </p:sp>
      <p:sp>
        <p:nvSpPr>
          <p:cNvPr id="4" name="Slide Number Placeholder 3"/>
          <p:cNvSpPr>
            <a:spLocks noGrp="1"/>
          </p:cNvSpPr>
          <p:nvPr>
            <p:ph type="sldNum" sz="quarter" idx="10"/>
          </p:nvPr>
        </p:nvSpPr>
        <p:spPr/>
        <p:txBody>
          <a:bodyPr/>
          <a:lstStyle/>
          <a:p>
            <a:fld id="{CB164BCD-67EA-4791-AED0-49EB94838DFA}" type="slidenum">
              <a:rPr lang="en-AU" smtClean="0"/>
              <a:t>12</a:t>
            </a:fld>
            <a:endParaRPr lang="en-AU"/>
          </a:p>
        </p:txBody>
      </p:sp>
    </p:spTree>
    <p:extLst>
      <p:ext uri="{BB962C8B-B14F-4D97-AF65-F5344CB8AC3E}">
        <p14:creationId xmlns:p14="http://schemas.microsoft.com/office/powerpoint/2010/main" val="7486138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Photo by </a:t>
            </a:r>
            <a:r>
              <a:rPr lang="en-AU" dirty="0" smtClean="0">
                <a:hlinkClick r:id="rId3"/>
              </a:rPr>
              <a:t>Sharon McCutcheon</a:t>
            </a:r>
            <a:r>
              <a:rPr lang="en-AU" dirty="0" smtClean="0"/>
              <a:t> on </a:t>
            </a:r>
            <a:r>
              <a:rPr lang="en-AU" dirty="0" err="1" smtClean="0">
                <a:hlinkClick r:id="rId4"/>
              </a:rPr>
              <a:t>Unsplash</a:t>
            </a:r>
            <a:r>
              <a:rPr lang="en-AU" dirty="0" smtClean="0"/>
              <a:t> </a:t>
            </a:r>
            <a:endParaRPr lang="en-AU" dirty="0"/>
          </a:p>
        </p:txBody>
      </p:sp>
      <p:sp>
        <p:nvSpPr>
          <p:cNvPr id="4" name="Slide Number Placeholder 3"/>
          <p:cNvSpPr>
            <a:spLocks noGrp="1"/>
          </p:cNvSpPr>
          <p:nvPr>
            <p:ph type="sldNum" sz="quarter" idx="10"/>
          </p:nvPr>
        </p:nvSpPr>
        <p:spPr/>
        <p:txBody>
          <a:bodyPr/>
          <a:lstStyle/>
          <a:p>
            <a:fld id="{CB164BCD-67EA-4791-AED0-49EB94838DFA}" type="slidenum">
              <a:rPr lang="en-AU" smtClean="0"/>
              <a:t>30</a:t>
            </a:fld>
            <a:endParaRPr lang="en-AU"/>
          </a:p>
        </p:txBody>
      </p:sp>
    </p:spTree>
    <p:extLst>
      <p:ext uri="{BB962C8B-B14F-4D97-AF65-F5344CB8AC3E}">
        <p14:creationId xmlns:p14="http://schemas.microsoft.com/office/powerpoint/2010/main" val="7486138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Photo by </a:t>
            </a:r>
            <a:r>
              <a:rPr lang="en-AU" dirty="0" err="1" smtClean="0">
                <a:hlinkClick r:id="rId3"/>
              </a:rPr>
              <a:t>Pratiksha</a:t>
            </a:r>
            <a:r>
              <a:rPr lang="en-AU" dirty="0" smtClean="0">
                <a:hlinkClick r:id="rId3"/>
              </a:rPr>
              <a:t> </a:t>
            </a:r>
            <a:r>
              <a:rPr lang="en-AU" dirty="0" err="1" smtClean="0">
                <a:hlinkClick r:id="rId3"/>
              </a:rPr>
              <a:t>Mohanty</a:t>
            </a:r>
            <a:r>
              <a:rPr lang="en-AU" dirty="0" smtClean="0"/>
              <a:t> on </a:t>
            </a:r>
            <a:r>
              <a:rPr lang="en-AU" dirty="0" err="1" smtClean="0">
                <a:hlinkClick r:id="rId4"/>
              </a:rPr>
              <a:t>Unsplash</a:t>
            </a:r>
            <a:r>
              <a:rPr lang="en-AU" dirty="0" smtClean="0"/>
              <a:t> </a:t>
            </a:r>
            <a:endParaRPr lang="en-AU" dirty="0"/>
          </a:p>
        </p:txBody>
      </p:sp>
      <p:sp>
        <p:nvSpPr>
          <p:cNvPr id="4" name="Slide Number Placeholder 3"/>
          <p:cNvSpPr>
            <a:spLocks noGrp="1"/>
          </p:cNvSpPr>
          <p:nvPr>
            <p:ph type="sldNum" sz="quarter" idx="10"/>
          </p:nvPr>
        </p:nvSpPr>
        <p:spPr/>
        <p:txBody>
          <a:bodyPr/>
          <a:lstStyle/>
          <a:p>
            <a:fld id="{CB164BCD-67EA-4791-AED0-49EB94838DFA}" type="slidenum">
              <a:rPr lang="en-AU" smtClean="0"/>
              <a:t>36</a:t>
            </a:fld>
            <a:endParaRPr lang="en-AU"/>
          </a:p>
        </p:txBody>
      </p:sp>
    </p:spTree>
    <p:extLst>
      <p:ext uri="{BB962C8B-B14F-4D97-AF65-F5344CB8AC3E}">
        <p14:creationId xmlns:p14="http://schemas.microsoft.com/office/powerpoint/2010/main" val="37157479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Photo by </a:t>
            </a:r>
            <a:r>
              <a:rPr lang="en-AU" dirty="0" smtClean="0">
                <a:hlinkClick r:id="rId3"/>
              </a:rPr>
              <a:t>Holly </a:t>
            </a:r>
            <a:r>
              <a:rPr lang="en-AU" dirty="0" err="1" smtClean="0">
                <a:hlinkClick r:id="rId3"/>
              </a:rPr>
              <a:t>Mandarich</a:t>
            </a:r>
            <a:r>
              <a:rPr lang="en-AU" dirty="0" smtClean="0"/>
              <a:t> on </a:t>
            </a:r>
            <a:r>
              <a:rPr lang="en-AU" dirty="0" err="1" smtClean="0">
                <a:hlinkClick r:id="rId4"/>
              </a:rPr>
              <a:t>Unsplash</a:t>
            </a:r>
            <a:r>
              <a:rPr lang="en-AU" dirty="0" smtClean="0"/>
              <a:t> </a:t>
            </a:r>
            <a:endParaRPr lang="en-AU" dirty="0"/>
          </a:p>
        </p:txBody>
      </p:sp>
      <p:sp>
        <p:nvSpPr>
          <p:cNvPr id="4" name="Slide Number Placeholder 3"/>
          <p:cNvSpPr>
            <a:spLocks noGrp="1"/>
          </p:cNvSpPr>
          <p:nvPr>
            <p:ph type="sldNum" sz="quarter" idx="10"/>
          </p:nvPr>
        </p:nvSpPr>
        <p:spPr/>
        <p:txBody>
          <a:bodyPr/>
          <a:lstStyle/>
          <a:p>
            <a:fld id="{CB164BCD-67EA-4791-AED0-49EB94838DFA}" type="slidenum">
              <a:rPr lang="en-AU" smtClean="0"/>
              <a:t>52</a:t>
            </a:fld>
            <a:endParaRPr lang="en-AU"/>
          </a:p>
        </p:txBody>
      </p:sp>
    </p:spTree>
    <p:extLst>
      <p:ext uri="{BB962C8B-B14F-4D97-AF65-F5344CB8AC3E}">
        <p14:creationId xmlns:p14="http://schemas.microsoft.com/office/powerpoint/2010/main" val="16005500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mtClean="0"/>
              <a:t>(Contrast)</a:t>
            </a:r>
            <a:endParaRPr lang="en-AU"/>
          </a:p>
        </p:txBody>
      </p:sp>
      <p:sp>
        <p:nvSpPr>
          <p:cNvPr id="4" name="Slide Number Placeholder 3"/>
          <p:cNvSpPr>
            <a:spLocks noGrp="1"/>
          </p:cNvSpPr>
          <p:nvPr>
            <p:ph type="sldNum" sz="quarter" idx="10"/>
          </p:nvPr>
        </p:nvSpPr>
        <p:spPr/>
        <p:txBody>
          <a:bodyPr/>
          <a:lstStyle/>
          <a:p>
            <a:fld id="{CB164BCD-67EA-4791-AED0-49EB94838DFA}" type="slidenum">
              <a:rPr lang="en-AU" smtClean="0"/>
              <a:t>91</a:t>
            </a:fld>
            <a:endParaRPr lang="en-AU"/>
          </a:p>
        </p:txBody>
      </p:sp>
    </p:spTree>
    <p:extLst>
      <p:ext uri="{BB962C8B-B14F-4D97-AF65-F5344CB8AC3E}">
        <p14:creationId xmlns:p14="http://schemas.microsoft.com/office/powerpoint/2010/main" val="26232413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CB164BCD-67EA-4791-AED0-49EB94838DFA}" type="slidenum">
              <a:rPr lang="en-AU" smtClean="0"/>
              <a:t>97</a:t>
            </a:fld>
            <a:endParaRPr lang="en-AU"/>
          </a:p>
        </p:txBody>
      </p:sp>
    </p:spTree>
    <p:extLst>
      <p:ext uri="{BB962C8B-B14F-4D97-AF65-F5344CB8AC3E}">
        <p14:creationId xmlns:p14="http://schemas.microsoft.com/office/powerpoint/2010/main" val="26232413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pPr eaLnBrk="1" latinLnBrk="0" hangingPunct="1"/>
            <a:fld id="{EA06FDFC-4ACF-4C33-A72E-D1AFFF87C280}" type="datetime1">
              <a:rPr lang="en-US" smtClean="0"/>
              <a:t>2022-07-16</a:t>
            </a:fld>
            <a:endParaRPr lang="en-US"/>
          </a:p>
        </p:txBody>
      </p:sp>
      <p:sp>
        <p:nvSpPr>
          <p:cNvPr id="16" name="Slide Number Placeholder 15"/>
          <p:cNvSpPr>
            <a:spLocks noGrp="1"/>
          </p:cNvSpPr>
          <p:nvPr>
            <p:ph type="sldNum" sz="quarter" idx="11"/>
          </p:nvPr>
        </p:nvSpPr>
        <p:spPr/>
        <p:txBody>
          <a:bodyPr/>
          <a:lstStyle/>
          <a:p>
            <a:fld id="{D2E57653-3E58-4892-A7ED-712530ACC680}" type="slidenum">
              <a:rPr kumimoji="0" lang="en-US" smtClean="0"/>
              <a:pPr eaLnBrk="1" latinLnBrk="0" hangingPunct="1"/>
              <a:t>‹#›</a:t>
            </a:fld>
            <a:endParaRPr kumimoji="0" lang="en-US"/>
          </a:p>
        </p:txBody>
      </p:sp>
      <p:sp>
        <p:nvSpPr>
          <p:cNvPr id="17" name="Footer Placeholder 16"/>
          <p:cNvSpPr>
            <a:spLocks noGrp="1"/>
          </p:cNvSpPr>
          <p:nvPr>
            <p:ph type="ftr" sz="quarter" idx="12"/>
          </p:nvPr>
        </p:nvSpPr>
        <p:spPr/>
        <p:txBody>
          <a:bodyPr/>
          <a:lstStyle/>
          <a:p>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pPr eaLnBrk="1" latinLnBrk="0" hangingPunct="1"/>
            <a:fld id="{6381AD22-2222-4721-94F0-24F7EB5C3CF1}" type="datetime1">
              <a:rPr lang="en-US" smtClean="0"/>
              <a:t>2022-07-16</a:t>
            </a:fld>
            <a:endParaRPr lang="en-US"/>
          </a:p>
        </p:txBody>
      </p:sp>
      <p:sp>
        <p:nvSpPr>
          <p:cNvPr id="15" name="Slide Number Placeholder 14"/>
          <p:cNvSpPr>
            <a:spLocks noGrp="1"/>
          </p:cNvSpPr>
          <p:nvPr>
            <p:ph type="sldNum" sz="quarter" idx="15"/>
          </p:nvPr>
        </p:nvSpPr>
        <p:spPr/>
        <p:txBody>
          <a:bodyPr/>
          <a:lstStyle>
            <a:lvl1pPr algn="ctr">
              <a:defRPr/>
            </a:lvl1pPr>
          </a:lstStyle>
          <a:p>
            <a:fld id="{D2E57653-3E58-4892-A7ED-712530ACC680}" type="slidenum">
              <a:rPr kumimoji="0" lang="en-US" smtClean="0"/>
              <a:pPr eaLnBrk="1" latinLnBrk="0" hangingPunct="1"/>
              <a:t>‹#›</a:t>
            </a:fld>
            <a:endParaRPr kumimoji="0" lang="en-US"/>
          </a:p>
        </p:txBody>
      </p:sp>
      <p:sp>
        <p:nvSpPr>
          <p:cNvPr id="16" name="Footer Placeholder 15"/>
          <p:cNvSpPr>
            <a:spLocks noGrp="1"/>
          </p:cNvSpPr>
          <p:nvPr>
            <p:ph type="ftr" sz="quarter" idx="16"/>
          </p:nvPr>
        </p:nvSpPr>
        <p:spPr/>
        <p:txBody>
          <a:bodyPr/>
          <a:lstStyle/>
          <a:p>
            <a:endParaRPr kumimoji="0" lang="en-US"/>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eaLnBrk="1" latinLnBrk="0" hangingPunct="1"/>
            <a:fld id="{A0EDA5E2-A448-4ECF-AE12-F759E26E4385}" type="datetime1">
              <a:rPr lang="en-US" smtClean="0"/>
              <a:t>2022-07-16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D2E57653-3E58-4892-A7ED-712530ACC680}" type="slidenum">
              <a:rPr kumimoji="0" lang="en-US" smtClean="0"/>
              <a:pPr eaLnBrk="1" latinLnBrk="0" hangingPunct="1"/>
              <a:t>‹#›</a:t>
            </a:fld>
            <a:endParaRPr kumimoji="0" lang="en-US"/>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pPr eaLnBrk="1" latinLnBrk="0" hangingPunct="1"/>
            <a:fld id="{7058053B-FAB8-45C4-BC5E-2FDC37307F49}" type="datetime1">
              <a:rPr lang="en-US" smtClean="0"/>
              <a:t>2022-07-16</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D2E57653-3E58-4892-A7ED-712530ACC680}" type="slidenum">
              <a:rPr kumimoji="0" lang="en-US" smtClean="0"/>
              <a:pPr eaLnBrk="1" latinLnBrk="0" hangingPunct="1"/>
              <a:t>‹#›</a:t>
            </a:fld>
            <a:endParaRPr kumimoji="0"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D2E57653-3E58-4892-A7ED-712530ACC680}" type="slidenum">
              <a:rPr kumimoji="0" lang="en-US" smtClean="0"/>
              <a:pPr eaLnBrk="1" latinLnBrk="0" hangingPunct="1"/>
              <a:t>‹#›</a:t>
            </a:fld>
            <a:endParaRPr kumimoji="0" lang="en-US"/>
          </a:p>
        </p:txBody>
      </p:sp>
      <p:sp>
        <p:nvSpPr>
          <p:cNvPr id="8" name="Footer Placeholder 7"/>
          <p:cNvSpPr>
            <a:spLocks noGrp="1"/>
          </p:cNvSpPr>
          <p:nvPr>
            <p:ph type="ftr" sz="quarter" idx="11"/>
          </p:nvPr>
        </p:nvSpPr>
        <p:spPr/>
        <p:txBody>
          <a:bodyPr/>
          <a:lstStyle/>
          <a:p>
            <a:endParaRPr kumimoji="0" lang="en-US"/>
          </a:p>
        </p:txBody>
      </p:sp>
      <p:sp>
        <p:nvSpPr>
          <p:cNvPr id="7" name="Date Placeholder 6"/>
          <p:cNvSpPr>
            <a:spLocks noGrp="1"/>
          </p:cNvSpPr>
          <p:nvPr>
            <p:ph type="dt" sz="half" idx="10"/>
          </p:nvPr>
        </p:nvSpPr>
        <p:spPr/>
        <p:txBody>
          <a:bodyPr/>
          <a:lstStyle/>
          <a:p>
            <a:pPr eaLnBrk="1" latinLnBrk="0" hangingPunct="1"/>
            <a:fld id="{BB1E8582-2591-43A2-9F15-194076DADD51}" type="datetime1">
              <a:rPr lang="en-US" smtClean="0"/>
              <a:t>2022-07-16</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pPr eaLnBrk="1" latinLnBrk="0" hangingPunct="1"/>
            <a:fld id="{4E6ADC16-A2D7-4B7D-A1EF-9E75F499BDED}" type="datetime1">
              <a:rPr lang="en-US" smtClean="0"/>
              <a:t>2022-07-16</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p>
            <a:fld id="{D2E57653-3E58-4892-A7ED-712530ACC680}" type="slidenum">
              <a:rPr kumimoji="0" lang="en-US" smtClean="0"/>
              <a:pPr eaLnBrk="1" latinLnBrk="0" hangingPunct="1"/>
              <a:t>‹#›</a:t>
            </a:fld>
            <a:endParaRPr kumimoji="0"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3FD1AB7F-FAEB-4E7B-AD9A-B6A1385E258B}" type="datetime1">
              <a:rPr lang="en-US" smtClean="0"/>
              <a:t>2022-07-16</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D2E57653-3E58-4892-A7ED-712530ACC680}" type="slidenum">
              <a:rPr kumimoji="0" lang="en-US" smtClean="0"/>
              <a:pPr eaLnBrk="1" latinLnBrk="0" hangingPunct="1"/>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pPr eaLnBrk="1" latinLnBrk="0" hangingPunct="1"/>
            <a:fld id="{4207AF30-266E-489C-8F13-11F1A41D6014}" type="datetime1">
              <a:rPr lang="en-US" smtClean="0"/>
              <a:t>2022-07-16</a:t>
            </a:fld>
            <a:endParaRPr lang="en-US"/>
          </a:p>
        </p:txBody>
      </p:sp>
      <p:sp>
        <p:nvSpPr>
          <p:cNvPr id="9" name="Slide Number Placeholder 8"/>
          <p:cNvSpPr>
            <a:spLocks noGrp="1"/>
          </p:cNvSpPr>
          <p:nvPr>
            <p:ph type="sldNum" sz="quarter" idx="15"/>
          </p:nvPr>
        </p:nvSpPr>
        <p:spPr/>
        <p:txBody>
          <a:bodyPr/>
          <a:lstStyle/>
          <a:p>
            <a:fld id="{D2E57653-3E58-4892-A7ED-712530ACC680}" type="slidenum">
              <a:rPr kumimoji="0" lang="en-US" smtClean="0"/>
              <a:pPr eaLnBrk="1" latinLnBrk="0" hangingPunct="1"/>
              <a:t>‹#›</a:t>
            </a:fld>
            <a:endParaRPr kumimoji="0" lang="en-US"/>
          </a:p>
        </p:txBody>
      </p:sp>
      <p:sp>
        <p:nvSpPr>
          <p:cNvPr id="10" name="Footer Placeholder 9"/>
          <p:cNvSpPr>
            <a:spLocks noGrp="1"/>
          </p:cNvSpPr>
          <p:nvPr>
            <p:ph type="ftr" sz="quarter" idx="16"/>
          </p:nvPr>
        </p:nvSpPr>
        <p:spPr/>
        <p:txBody>
          <a:bodyPr/>
          <a:lstStyle/>
          <a:p>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pPr eaLnBrk="1" latinLnBrk="0" hangingPunct="1"/>
            <a:fld id="{19C8601E-03F1-4752-ACC2-625D22061D7B}" type="datetime1">
              <a:rPr lang="en-US" smtClean="0"/>
              <a:t>2022-07-16</a:t>
            </a:fld>
            <a:endParaRPr lang="en-US"/>
          </a:p>
        </p:txBody>
      </p:sp>
      <p:sp>
        <p:nvSpPr>
          <p:cNvPr id="9" name="Slide Number Placeholder 8"/>
          <p:cNvSpPr>
            <a:spLocks noGrp="1"/>
          </p:cNvSpPr>
          <p:nvPr>
            <p:ph type="sldNum" sz="quarter" idx="11"/>
          </p:nvPr>
        </p:nvSpPr>
        <p:spPr/>
        <p:txBody>
          <a:bodyPr/>
          <a:lstStyle/>
          <a:p>
            <a:fld id="{D2E57653-3E58-4892-A7ED-712530ACC680}" type="slidenum">
              <a:rPr kumimoji="0" lang="en-US" smtClean="0"/>
              <a:pPr eaLnBrk="1" latinLnBrk="0" hangingPunct="1"/>
              <a:t>‹#›</a:t>
            </a:fld>
            <a:endParaRPr kumimoji="0" lang="en-US"/>
          </a:p>
        </p:txBody>
      </p:sp>
      <p:sp>
        <p:nvSpPr>
          <p:cNvPr id="10" name="Footer Placeholder 9"/>
          <p:cNvSpPr>
            <a:spLocks noGrp="1"/>
          </p:cNvSpPr>
          <p:nvPr>
            <p:ph type="ftr" sz="quarter" idx="12"/>
          </p:nvPr>
        </p:nvSpPr>
        <p:spPr/>
        <p:txBody>
          <a:bodyPr/>
          <a:lstStyle/>
          <a:p>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eaLnBrk="1" latinLnBrk="0" hangingPunct="1"/>
            <a:fld id="{0C90C256-CAF5-4486-ADB9-FEF182447CBF}" type="datetime1">
              <a:rPr lang="en-US" smtClean="0"/>
              <a:t>2022-07-16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D2E57653-3E58-4892-A7ED-712530ACC680}" type="slidenum">
              <a:rPr kumimoji="0" lang="en-US" smtClean="0"/>
              <a:pPr eaLnBrk="1" latinLnBrk="0" hangingPunct="1"/>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eaLnBrk="1" latinLnBrk="0" hangingPunct="1"/>
            <a:fld id="{7746F99F-3722-4E8C-BD4F-FBB20A6F0498}" type="datetime1">
              <a:rPr lang="en-US" smtClean="0"/>
              <a:t>2022-07-16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D2E57653-3E58-4892-A7ED-712530ACC680}" type="slidenum">
              <a:rPr kumimoji="0" lang="en-US" smtClean="0"/>
              <a:pPr eaLnBrk="1" latinLnBrk="0" hangingPunct="1"/>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pPr eaLnBrk="1" latinLnBrk="0" hangingPunct="1"/>
            <a:fld id="{297E1DE4-9E09-49AE-8ED3-920CE5129F06}" type="datetime1">
              <a:rPr lang="en-US" smtClean="0"/>
              <a:t>2022-07-16</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kumimoji="0"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D2E57653-3E58-4892-A7ED-712530ACC680}" type="slidenum">
              <a:rPr kumimoji="0" lang="en-US" smtClean="0"/>
              <a:pPr eaLnBrk="1" latinLnBrk="0" hangingPunct="1"/>
              <a:t>‹#›</a:t>
            </a:fld>
            <a:endParaRPr kumimoji="0"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linkedin.com/in/battenwilliam/" TargetMode="External"/><Relationship Id="rId2" Type="http://schemas.openxmlformats.org/officeDocument/2006/relationships/hyperlink" Target="https://williamtbatten.com/"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slide" Target="slide2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slide" Target="slide68.xml"/><Relationship Id="rId2" Type="http://schemas.openxmlformats.org/officeDocument/2006/relationships/slide" Target="slide53.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slide" Target="slide27.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slide" Target="slide38.xml"/><Relationship Id="rId2" Type="http://schemas.openxmlformats.org/officeDocument/2006/relationships/slide" Target="slide6.xml"/><Relationship Id="rId1" Type="http://schemas.openxmlformats.org/officeDocument/2006/relationships/slideLayout" Target="../slideLayouts/slideLayout2.xml"/><Relationship Id="rId4" Type="http://schemas.openxmlformats.org/officeDocument/2006/relationships/slide" Target="slide53.xml"/></Relationships>
</file>

<file path=ppt/slides/_rels/slide100.xml.rels><?xml version="1.0" encoding="UTF-8" standalone="yes"?>
<Relationships xmlns="http://schemas.openxmlformats.org/package/2006/relationships"><Relationship Id="rId3" Type="http://schemas.openxmlformats.org/officeDocument/2006/relationships/slide" Target="slide91.xml"/><Relationship Id="rId2" Type="http://schemas.openxmlformats.org/officeDocument/2006/relationships/slide" Target="slide27.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slide" Target="slide46.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slide" Target="slide68.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slide" Target="slide58.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slide" Target="slide7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slide" Target="slide82.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slide" Target="slide91.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hyperlink" Target="https://williamtbatten.com/" TargetMode="External"/><Relationship Id="rId2" Type="http://schemas.openxmlformats.org/officeDocument/2006/relationships/hyperlink" Target="https://www.linkedin.com/in/battenwillia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AU" dirty="0"/>
              <a:t>A </a:t>
            </a:r>
            <a:r>
              <a:rPr lang="en-AU" dirty="0" smtClean="0"/>
              <a:t>Guide </a:t>
            </a:r>
            <a:r>
              <a:rPr lang="en-AU" dirty="0"/>
              <a:t>to </a:t>
            </a:r>
            <a:r>
              <a:rPr lang="en-AU" dirty="0" smtClean="0"/>
              <a:t>Sharing Knowledge </a:t>
            </a:r>
            <a:r>
              <a:rPr lang="en-AU" dirty="0"/>
              <a:t>&amp; </a:t>
            </a:r>
            <a:r>
              <a:rPr lang="en-AU" dirty="0" smtClean="0"/>
              <a:t>Skills</a:t>
            </a:r>
            <a:endParaRPr lang="en-AU" dirty="0"/>
          </a:p>
          <a:p>
            <a:endParaRPr lang="en-AU" dirty="0" smtClean="0"/>
          </a:p>
          <a:p>
            <a:r>
              <a:rPr lang="en-AU" dirty="0" smtClean="0"/>
              <a:t>William T Batten</a:t>
            </a:r>
            <a:endParaRPr lang="en-AU" dirty="0"/>
          </a:p>
        </p:txBody>
      </p:sp>
      <p:sp>
        <p:nvSpPr>
          <p:cNvPr id="3" name="Title 2"/>
          <p:cNvSpPr>
            <a:spLocks noGrp="1"/>
          </p:cNvSpPr>
          <p:nvPr>
            <p:ph type="ctrTitle"/>
          </p:nvPr>
        </p:nvSpPr>
        <p:spPr/>
        <p:txBody>
          <a:bodyPr/>
          <a:lstStyle/>
          <a:p>
            <a:r>
              <a:rPr lang="en-AU" dirty="0" smtClean="0"/>
              <a:t>Deeper Training and Learning</a:t>
            </a:r>
            <a:endParaRPr lang="en-AU" dirty="0"/>
          </a:p>
        </p:txBody>
      </p:sp>
      <p:sp>
        <p:nvSpPr>
          <p:cNvPr id="4" name="Slide Number Placeholder 3"/>
          <p:cNvSpPr>
            <a:spLocks noGrp="1"/>
          </p:cNvSpPr>
          <p:nvPr>
            <p:ph type="sldNum" sz="quarter" idx="11"/>
          </p:nvPr>
        </p:nvSpPr>
        <p:spPr/>
        <p:txBody>
          <a:bodyPr/>
          <a:lstStyle/>
          <a:p>
            <a:pPr eaLnBrk="1" latinLnBrk="0" hangingPunct="1"/>
            <a:fld id="{D2E57653-3E58-4892-A7ED-712530ACC680}" type="slidenum">
              <a:rPr kumimoji="0" lang="en-US" smtClean="0"/>
              <a:pPr eaLnBrk="1" latinLnBrk="0" hangingPunct="1"/>
              <a:t>1</a:t>
            </a:fld>
            <a:endParaRPr kumimoji="0" lang="en-US"/>
          </a:p>
        </p:txBody>
      </p:sp>
      <p:sp>
        <p:nvSpPr>
          <p:cNvPr id="5" name="Rectangle 4"/>
          <p:cNvSpPr/>
          <p:nvPr/>
        </p:nvSpPr>
        <p:spPr>
          <a:xfrm>
            <a:off x="304800" y="5943600"/>
            <a:ext cx="4267200" cy="461665"/>
          </a:xfrm>
          <a:prstGeom prst="rect">
            <a:avLst/>
          </a:prstGeom>
        </p:spPr>
        <p:txBody>
          <a:bodyPr wrap="square">
            <a:spAutoFit/>
          </a:bodyPr>
          <a:lstStyle/>
          <a:p>
            <a:r>
              <a:rPr lang="en-AU" sz="1200" dirty="0"/>
              <a:t>Copyright 2022 William T Batten. All rights reserved. No part of this </a:t>
            </a:r>
            <a:r>
              <a:rPr lang="en-AU" sz="1200" dirty="0" smtClean="0"/>
              <a:t>may </a:t>
            </a:r>
            <a:r>
              <a:rPr lang="en-AU" sz="1200" dirty="0"/>
              <a:t>be used without </a:t>
            </a:r>
            <a:r>
              <a:rPr lang="en-AU" sz="1200" dirty="0" smtClean="0"/>
              <a:t>the written </a:t>
            </a:r>
            <a:r>
              <a:rPr lang="en-AU" sz="1200" dirty="0"/>
              <a:t>consent of the owner.</a:t>
            </a:r>
          </a:p>
        </p:txBody>
      </p:sp>
    </p:spTree>
    <p:extLst>
      <p:ext uri="{BB962C8B-B14F-4D97-AF65-F5344CB8AC3E}">
        <p14:creationId xmlns:p14="http://schemas.microsoft.com/office/powerpoint/2010/main" val="1169905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114300" indent="0">
              <a:buNone/>
            </a:pPr>
            <a:r>
              <a:rPr lang="en-AU" dirty="0"/>
              <a:t>This course is two things:</a:t>
            </a:r>
          </a:p>
          <a:p>
            <a:pPr marL="571500" indent="-457200">
              <a:buFont typeface="+mj-lt"/>
              <a:buAutoNum type="arabicPeriod"/>
            </a:pPr>
            <a:r>
              <a:rPr lang="en-AU" dirty="0"/>
              <a:t>It’s </a:t>
            </a:r>
            <a:r>
              <a:rPr lang="en-AU" dirty="0" smtClean="0"/>
              <a:t>a deep exploration of presentation skills, course design and learning resource development. If you want to share knowledge and skills, you’ll learn a lot.</a:t>
            </a:r>
          </a:p>
          <a:p>
            <a:pPr marL="571500" indent="-457200">
              <a:buFont typeface="+mj-lt"/>
              <a:buAutoNum type="arabicPeriod"/>
            </a:pPr>
            <a:r>
              <a:rPr lang="en-AU" dirty="0" smtClean="0"/>
              <a:t>It’s </a:t>
            </a:r>
            <a:r>
              <a:rPr lang="en-AU" dirty="0"/>
              <a:t>a sample of my course design and development skills. Notice how engaging and effective a course I created using nothing but PowerPoint – a tool that’s often the bane of the learner.</a:t>
            </a:r>
          </a:p>
          <a:p>
            <a:pPr marL="114300" indent="0">
              <a:buNone/>
            </a:pPr>
            <a:endParaRPr lang="en-AU" dirty="0"/>
          </a:p>
          <a:p>
            <a:pPr marL="114300" indent="0">
              <a:buNone/>
            </a:pPr>
            <a:r>
              <a:rPr lang="en-AU" dirty="0"/>
              <a:t>Want to contact me? You can find me at the following places:</a:t>
            </a:r>
          </a:p>
          <a:p>
            <a:r>
              <a:rPr lang="en-AU" dirty="0">
                <a:solidFill>
                  <a:srgbClr val="C00000"/>
                </a:solidFill>
                <a:hlinkClick r:id="rId2"/>
              </a:rPr>
              <a:t>https://williamtbatten.com/</a:t>
            </a:r>
            <a:r>
              <a:rPr lang="en-AU" dirty="0">
                <a:solidFill>
                  <a:srgbClr val="C00000"/>
                </a:solidFill>
              </a:rPr>
              <a:t> </a:t>
            </a:r>
          </a:p>
          <a:p>
            <a:r>
              <a:rPr lang="en-AU" dirty="0">
                <a:solidFill>
                  <a:srgbClr val="C00000"/>
                </a:solidFill>
                <a:hlinkClick r:id="rId3"/>
              </a:rPr>
              <a:t>https://www.linkedin.com/in/battenwilliam/</a:t>
            </a:r>
            <a:endParaRPr lang="en-AU" dirty="0">
              <a:solidFill>
                <a:srgbClr val="C00000"/>
              </a:solidFill>
            </a:endParaRPr>
          </a:p>
          <a:p>
            <a:pPr marL="0" indent="0">
              <a:buNone/>
            </a:pPr>
            <a:endParaRPr lang="en-AU" dirty="0"/>
          </a:p>
        </p:txBody>
      </p:sp>
      <p:sp>
        <p:nvSpPr>
          <p:cNvPr id="3" name="Title 2"/>
          <p:cNvSpPr>
            <a:spLocks noGrp="1"/>
          </p:cNvSpPr>
          <p:nvPr>
            <p:ph type="title"/>
          </p:nvPr>
        </p:nvSpPr>
        <p:spPr/>
        <p:txBody>
          <a:bodyPr/>
          <a:lstStyle/>
          <a:p>
            <a:r>
              <a:rPr lang="en-AU" dirty="0"/>
              <a:t>What is this course?</a:t>
            </a:r>
          </a:p>
        </p:txBody>
      </p:sp>
      <p:sp>
        <p:nvSpPr>
          <p:cNvPr id="4" name="Slide Number Placeholder 3"/>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2</a:t>
            </a:fld>
            <a:endParaRPr kumimoji="0" lang="en-US"/>
          </a:p>
        </p:txBody>
      </p:sp>
    </p:spTree>
    <p:extLst>
      <p:ext uri="{BB962C8B-B14F-4D97-AF65-F5344CB8AC3E}">
        <p14:creationId xmlns:p14="http://schemas.microsoft.com/office/powerpoint/2010/main" val="32819308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47500" lnSpcReduction="20000"/>
          </a:bodyPr>
          <a:lstStyle/>
          <a:p>
            <a:pPr marL="0" indent="0">
              <a:buNone/>
            </a:pPr>
            <a:r>
              <a:rPr lang="en-AU" sz="3800" dirty="0"/>
              <a:t>In my old job, I used to teach a few courses. They weren’t what most folks would call exciting – a corporate induction, using Microsoft Excel, stuff like that.</a:t>
            </a:r>
          </a:p>
          <a:p>
            <a:pPr marL="0" indent="0">
              <a:buNone/>
            </a:pPr>
            <a:endParaRPr lang="en-AU" sz="3800" dirty="0"/>
          </a:p>
          <a:p>
            <a:pPr marL="0" indent="0">
              <a:buNone/>
            </a:pPr>
            <a:r>
              <a:rPr lang="en-AU" sz="3800" dirty="0"/>
              <a:t>About four years after running that course, I changed roles. I relocated from an auxiliary site to the main headquarters. Even though my new desk was tucked away in an obscure, hard to reach corner of the building…</a:t>
            </a:r>
          </a:p>
          <a:p>
            <a:pPr marL="0" indent="0">
              <a:buNone/>
            </a:pPr>
            <a:endParaRPr lang="en-AU" sz="3800" dirty="0"/>
          </a:p>
          <a:p>
            <a:pPr marL="0" indent="0">
              <a:buNone/>
            </a:pPr>
            <a:r>
              <a:rPr lang="en-AU" sz="3800" dirty="0"/>
              <a:t>… it look </a:t>
            </a:r>
            <a:r>
              <a:rPr lang="en-AU" sz="3800" i="1" dirty="0"/>
              <a:t>less than 30 minutes</a:t>
            </a:r>
            <a:r>
              <a:rPr lang="en-AU" sz="3800" dirty="0"/>
              <a:t> for someone to recognise me and thank me for those courses.</a:t>
            </a:r>
          </a:p>
          <a:p>
            <a:pPr marL="0" indent="0">
              <a:buNone/>
            </a:pPr>
            <a:endParaRPr lang="en-AU" sz="3800" dirty="0"/>
          </a:p>
          <a:p>
            <a:pPr marL="0" indent="0">
              <a:buNone/>
            </a:pPr>
            <a:r>
              <a:rPr lang="en-AU" sz="3800" dirty="0"/>
              <a:t>That wasn’t the first time someone stopped me in a hallway to thank me like that.</a:t>
            </a:r>
          </a:p>
          <a:p>
            <a:pPr marL="0" indent="0">
              <a:buNone/>
            </a:pPr>
            <a:endParaRPr lang="en-AU" sz="3800" dirty="0"/>
          </a:p>
          <a:p>
            <a:pPr marL="0" indent="0">
              <a:buNone/>
            </a:pPr>
            <a:r>
              <a:rPr lang="en-AU" sz="3800" dirty="0"/>
              <a:t>It wasn’t even the last. A year after leaving that organisation, a friend of a work friend recognised me and, you guessed it, thanked me.</a:t>
            </a:r>
          </a:p>
          <a:p>
            <a:endParaRPr lang="en-AU" dirty="0"/>
          </a:p>
          <a:p>
            <a:pPr marL="0" indent="0" algn="ctr">
              <a:buNone/>
            </a:pPr>
            <a:r>
              <a:rPr lang="en-AU" sz="3800" b="1" dirty="0"/>
              <a:t>How would you like to deliver training so good, </a:t>
            </a:r>
            <a:br>
              <a:rPr lang="en-AU" sz="3800" b="1" dirty="0"/>
            </a:br>
            <a:r>
              <a:rPr lang="en-AU" sz="3800" b="1" dirty="0"/>
              <a:t>the learners thank you for it?</a:t>
            </a:r>
          </a:p>
          <a:p>
            <a:pPr marL="0" indent="0">
              <a:buNone/>
            </a:pPr>
            <a:endParaRPr lang="en-AU" dirty="0"/>
          </a:p>
        </p:txBody>
      </p:sp>
      <p:sp>
        <p:nvSpPr>
          <p:cNvPr id="3" name="Title 2"/>
          <p:cNvSpPr>
            <a:spLocks noGrp="1"/>
          </p:cNvSpPr>
          <p:nvPr>
            <p:ph type="title"/>
          </p:nvPr>
        </p:nvSpPr>
        <p:spPr/>
        <p:txBody>
          <a:bodyPr/>
          <a:lstStyle/>
          <a:p>
            <a:r>
              <a:rPr lang="en-AU" dirty="0"/>
              <a:t>Thanked for teaching?</a:t>
            </a:r>
          </a:p>
        </p:txBody>
      </p:sp>
      <p:sp>
        <p:nvSpPr>
          <p:cNvPr id="4" name="Slide Number Placeholder 3"/>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3</a:t>
            </a:fld>
            <a:endParaRPr kumimoji="0" lang="en-US"/>
          </a:p>
        </p:txBody>
      </p:sp>
    </p:spTree>
    <p:extLst>
      <p:ext uri="{BB962C8B-B14F-4D97-AF65-F5344CB8AC3E}">
        <p14:creationId xmlns:p14="http://schemas.microsoft.com/office/powerpoint/2010/main" val="16317678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876800"/>
          </a:xfrm>
        </p:spPr>
        <p:txBody>
          <a:bodyPr>
            <a:normAutofit fontScale="62500" lnSpcReduction="20000"/>
          </a:bodyPr>
          <a:lstStyle/>
          <a:p>
            <a:pPr marL="0" indent="0">
              <a:buNone/>
            </a:pPr>
            <a:r>
              <a:rPr lang="en-AU" dirty="0"/>
              <a:t>By the end of this training, you’ll be able to:</a:t>
            </a:r>
          </a:p>
          <a:p>
            <a:pPr marL="186690" indent="-285750"/>
            <a:r>
              <a:rPr lang="en-AU" b="1" dirty="0" smtClean="0"/>
              <a:t>Craft </a:t>
            </a:r>
            <a:r>
              <a:rPr lang="en-AU" b="1" dirty="0"/>
              <a:t>learning experiences around the learners’ needs, knowledge level and expectations,</a:t>
            </a:r>
          </a:p>
          <a:p>
            <a:pPr marL="186690" indent="-285750"/>
            <a:r>
              <a:rPr lang="en-AU" dirty="0"/>
              <a:t>Instil the right attitude in learners before the course even begins, when you clearly define what the learners will get from your course,</a:t>
            </a:r>
          </a:p>
          <a:p>
            <a:pPr marL="186690" indent="-285750"/>
            <a:r>
              <a:rPr lang="en-AU" b="1" dirty="0"/>
              <a:t>Keep the learners’ attention and enthusiasm from start to finish – no matter how “boring” your content is – using the “attention wave” principle,</a:t>
            </a:r>
          </a:p>
          <a:p>
            <a:pPr marL="186690" indent="-285750"/>
            <a:r>
              <a:rPr lang="en-AU" dirty="0"/>
              <a:t>Cultivate excitement, so that your learners are eager to not only learn but </a:t>
            </a:r>
            <a:r>
              <a:rPr lang="en-AU" i="1" dirty="0"/>
              <a:t>apply</a:t>
            </a:r>
            <a:r>
              <a:rPr lang="en-AU" dirty="0"/>
              <a:t> what they learn,</a:t>
            </a:r>
          </a:p>
          <a:p>
            <a:pPr marL="186690" indent="-285750"/>
            <a:r>
              <a:rPr lang="en-AU" b="1" dirty="0"/>
              <a:t>Use the “</a:t>
            </a:r>
            <a:r>
              <a:rPr lang="en-AU" b="1" dirty="0" err="1"/>
              <a:t>BnW</a:t>
            </a:r>
            <a:r>
              <a:rPr lang="en-AU" b="1" dirty="0"/>
              <a:t> Factor” to lock in principles so deeply, your learners will </a:t>
            </a:r>
            <a:r>
              <a:rPr lang="en-AU" b="1" i="1" dirty="0"/>
              <a:t>never</a:t>
            </a:r>
            <a:r>
              <a:rPr lang="en-AU" b="1" dirty="0"/>
              <a:t> forget them,</a:t>
            </a:r>
          </a:p>
          <a:p>
            <a:pPr marL="186690" indent="-285750"/>
            <a:r>
              <a:rPr lang="en-AU" dirty="0"/>
              <a:t>Build suspense and anticipation when you apply a Hollywood-inspired technique to your lesson design,</a:t>
            </a:r>
          </a:p>
          <a:p>
            <a:pPr marL="186690" indent="-285750"/>
            <a:r>
              <a:rPr lang="en-AU" b="1" dirty="0"/>
              <a:t>Apply the simple loop that engages the learner’s entire mind, reinforcing your content without being repetitive,</a:t>
            </a:r>
          </a:p>
          <a:p>
            <a:pPr marL="186690" indent="-285750"/>
            <a:r>
              <a:rPr lang="en-AU" dirty="0" smtClean="0"/>
              <a:t>Use </a:t>
            </a:r>
            <a:r>
              <a:rPr lang="en-AU" dirty="0"/>
              <a:t>simple, almost </a:t>
            </a:r>
            <a:r>
              <a:rPr lang="en-AU" i="1" dirty="0"/>
              <a:t>hypnotic</a:t>
            </a:r>
            <a:r>
              <a:rPr lang="en-AU" dirty="0"/>
              <a:t> language </a:t>
            </a:r>
            <a:r>
              <a:rPr lang="en-AU" dirty="0" smtClean="0"/>
              <a:t>principles </a:t>
            </a:r>
            <a:r>
              <a:rPr lang="en-AU" dirty="0"/>
              <a:t>that inspires learners to follow your </a:t>
            </a:r>
            <a:r>
              <a:rPr lang="en-AU" dirty="0" smtClean="0"/>
              <a:t>directions and learn more effectively,</a:t>
            </a:r>
          </a:p>
          <a:p>
            <a:pPr marL="186690" indent="-285750"/>
            <a:r>
              <a:rPr lang="en-AU" b="1" dirty="0" smtClean="0"/>
              <a:t>Explain what the ultimate learning tool is and how to use it your courses,</a:t>
            </a:r>
          </a:p>
          <a:p>
            <a:pPr marL="186690" indent="-285750"/>
            <a:r>
              <a:rPr lang="en-AU" dirty="0" smtClean="0"/>
              <a:t>Use the “Child at a Theme Park” technique to instil any attitude into your learners,</a:t>
            </a:r>
          </a:p>
          <a:p>
            <a:pPr marL="186690" indent="-285750"/>
            <a:r>
              <a:rPr lang="en-AU" b="1" dirty="0" smtClean="0"/>
              <a:t>Apply a principle right out of art school to direct attention anywhere you want it.</a:t>
            </a:r>
            <a:endParaRPr lang="en-AU" dirty="0" smtClean="0"/>
          </a:p>
          <a:p>
            <a:pPr marL="0" indent="0">
              <a:buNone/>
            </a:pPr>
            <a:endParaRPr lang="en-AU" dirty="0"/>
          </a:p>
        </p:txBody>
      </p:sp>
      <p:sp>
        <p:nvSpPr>
          <p:cNvPr id="3" name="Slide Number Placeholder 2"/>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4</a:t>
            </a:fld>
            <a:endParaRPr kumimoji="0" lang="en-US"/>
          </a:p>
        </p:txBody>
      </p:sp>
      <p:sp>
        <p:nvSpPr>
          <p:cNvPr id="4" name="Title 3"/>
          <p:cNvSpPr>
            <a:spLocks noGrp="1"/>
          </p:cNvSpPr>
          <p:nvPr>
            <p:ph type="title"/>
          </p:nvPr>
        </p:nvSpPr>
        <p:spPr/>
        <p:txBody>
          <a:bodyPr/>
          <a:lstStyle/>
          <a:p>
            <a:r>
              <a:rPr lang="en-AU" dirty="0"/>
              <a:t>What’s in it for you?</a:t>
            </a:r>
          </a:p>
        </p:txBody>
      </p:sp>
    </p:spTree>
    <p:extLst>
      <p:ext uri="{BB962C8B-B14F-4D97-AF65-F5344CB8AC3E}">
        <p14:creationId xmlns:p14="http://schemas.microsoft.com/office/powerpoint/2010/main" val="26993463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noChangeAspect="1"/>
          </p:cNvPicPr>
          <p:nvPr>
            <p:ph sz="quarter" idx="1"/>
          </p:nvPr>
        </p:nvPicPr>
        <p:blipFill>
          <a:blip r:embed="rId3" cstate="print">
            <a:extLst>
              <a:ext uri="{28A0092B-C50C-407E-A947-70E740481C1C}">
                <a14:useLocalDpi xmlns:a14="http://schemas.microsoft.com/office/drawing/2010/main" val="0"/>
              </a:ext>
            </a:extLst>
          </a:blip>
          <a:stretch>
            <a:fillRect/>
          </a:stretch>
        </p:blipFill>
        <p:spPr>
          <a:xfrm>
            <a:off x="457200" y="1231900"/>
            <a:ext cx="6248400" cy="4165600"/>
          </a:xfrm>
        </p:spPr>
      </p:pic>
      <p:sp>
        <p:nvSpPr>
          <p:cNvPr id="7" name="Text Placeholder 6"/>
          <p:cNvSpPr>
            <a:spLocks noGrp="1"/>
          </p:cNvSpPr>
          <p:nvPr>
            <p:ph type="body" idx="2"/>
          </p:nvPr>
        </p:nvSpPr>
        <p:spPr>
          <a:xfrm>
            <a:off x="6781800" y="1752600"/>
            <a:ext cx="1984248" cy="4191000"/>
          </a:xfrm>
        </p:spPr>
        <p:txBody>
          <a:bodyPr>
            <a:normAutofit/>
          </a:bodyPr>
          <a:lstStyle/>
          <a:p>
            <a:r>
              <a:rPr lang="en-AU" dirty="0"/>
              <a:t>The more of this content you apply to your training package, the more that your learners will:</a:t>
            </a:r>
          </a:p>
          <a:p>
            <a:pPr marL="284163" lvl="1" indent="-111125">
              <a:buFont typeface="Arial" panose="020B0604020202020204" pitchFamily="34" charset="0"/>
              <a:buChar char="•"/>
            </a:pPr>
            <a:r>
              <a:rPr lang="en-AU" sz="1600" dirty="0"/>
              <a:t>Enjoy your course,</a:t>
            </a:r>
          </a:p>
          <a:p>
            <a:pPr marL="284163" lvl="1" indent="-111125">
              <a:buFont typeface="Arial" panose="020B0604020202020204" pitchFamily="34" charset="0"/>
              <a:buChar char="•"/>
            </a:pPr>
            <a:r>
              <a:rPr lang="en-AU" sz="1600" dirty="0"/>
              <a:t>Remain engaged and focused, and</a:t>
            </a:r>
          </a:p>
          <a:p>
            <a:pPr marL="284163" lvl="1" indent="-111125">
              <a:buFont typeface="Arial" panose="020B0604020202020204" pitchFamily="34" charset="0"/>
              <a:buChar char="•"/>
            </a:pPr>
            <a:r>
              <a:rPr lang="en-AU" sz="1600" dirty="0"/>
              <a:t>Learn and apply what you teach.</a:t>
            </a:r>
          </a:p>
          <a:p>
            <a:endParaRPr lang="en-AU" dirty="0"/>
          </a:p>
        </p:txBody>
      </p:sp>
      <p:sp>
        <p:nvSpPr>
          <p:cNvPr id="5" name="Title 4"/>
          <p:cNvSpPr>
            <a:spLocks noGrp="1"/>
          </p:cNvSpPr>
          <p:nvPr>
            <p:ph type="title"/>
          </p:nvPr>
        </p:nvSpPr>
        <p:spPr>
          <a:xfrm>
            <a:off x="6781800" y="685800"/>
            <a:ext cx="1981200" cy="1066800"/>
          </a:xfrm>
        </p:spPr>
        <p:txBody>
          <a:bodyPr>
            <a:normAutofit fontScale="90000"/>
          </a:bodyPr>
          <a:lstStyle/>
          <a:p>
            <a:pPr algn="ctr"/>
            <a:r>
              <a:rPr lang="en-AU" dirty="0" smtClean="0"/>
              <a:t/>
            </a:r>
            <a:br>
              <a:rPr lang="en-AU" dirty="0" smtClean="0"/>
            </a:br>
            <a:r>
              <a:rPr lang="en-AU" dirty="0"/>
              <a:t/>
            </a:r>
            <a:br>
              <a:rPr lang="en-AU" dirty="0"/>
            </a:br>
            <a:r>
              <a:rPr lang="en-AU" dirty="0" smtClean="0"/>
              <a:t>Not </a:t>
            </a:r>
            <a:r>
              <a:rPr lang="en-AU" dirty="0"/>
              <a:t>bad, huh?</a:t>
            </a:r>
            <a:br>
              <a:rPr lang="en-AU" dirty="0"/>
            </a:br>
            <a:endParaRPr lang="en-AU" dirty="0"/>
          </a:p>
        </p:txBody>
      </p:sp>
      <p:sp>
        <p:nvSpPr>
          <p:cNvPr id="3" name="Slide Number Placeholder 2"/>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5</a:t>
            </a:fld>
            <a:endParaRPr kumimoji="0" lang="en-US"/>
          </a:p>
        </p:txBody>
      </p:sp>
    </p:spTree>
    <p:extLst>
      <p:ext uri="{BB962C8B-B14F-4D97-AF65-F5344CB8AC3E}">
        <p14:creationId xmlns:p14="http://schemas.microsoft.com/office/powerpoint/2010/main" val="1705391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eaLnBrk="1" latinLnBrk="0" hangingPunct="1"/>
            <a:fld id="{D2E57653-3E58-4892-A7ED-712530ACC680}" type="slidenum">
              <a:rPr kumimoji="0" lang="en-US" smtClean="0"/>
              <a:pPr eaLnBrk="1" latinLnBrk="0" hangingPunct="1"/>
              <a:t>6</a:t>
            </a:fld>
            <a:endParaRPr kumimoji="0" lang="en-US"/>
          </a:p>
        </p:txBody>
      </p:sp>
      <p:sp>
        <p:nvSpPr>
          <p:cNvPr id="8" name="Title 7"/>
          <p:cNvSpPr>
            <a:spLocks noGrp="1"/>
          </p:cNvSpPr>
          <p:nvPr>
            <p:ph type="title"/>
          </p:nvPr>
        </p:nvSpPr>
        <p:spPr/>
        <p:txBody>
          <a:bodyPr/>
          <a:lstStyle/>
          <a:p>
            <a:r>
              <a:rPr lang="en-AU" dirty="0" smtClean="0"/>
              <a:t>Module 1: </a:t>
            </a:r>
            <a:r>
              <a:rPr lang="en-AU" dirty="0"/>
              <a:t>Starting with</a:t>
            </a:r>
            <a:br>
              <a:rPr lang="en-AU" dirty="0"/>
            </a:br>
            <a:r>
              <a:rPr lang="en-AU" dirty="0"/>
              <a:t>the </a:t>
            </a:r>
            <a:r>
              <a:rPr lang="en-AU" dirty="0" smtClean="0"/>
              <a:t>Audience</a:t>
            </a:r>
            <a:endParaRPr lang="en-AU" dirty="0"/>
          </a:p>
        </p:txBody>
      </p:sp>
      <p:sp>
        <p:nvSpPr>
          <p:cNvPr id="9" name="Text Placeholder 8"/>
          <p:cNvSpPr>
            <a:spLocks noGrp="1"/>
          </p:cNvSpPr>
          <p:nvPr>
            <p:ph type="body" idx="1"/>
          </p:nvPr>
        </p:nvSpPr>
        <p:spPr/>
        <p:txBody>
          <a:bodyPr>
            <a:normAutofit fontScale="77500" lnSpcReduction="20000"/>
          </a:bodyPr>
          <a:lstStyle/>
          <a:p>
            <a:r>
              <a:rPr lang="en-AU" sz="2600" dirty="0"/>
              <a:t>For </a:t>
            </a:r>
            <a:endParaRPr lang="en-AU" sz="2600" dirty="0" smtClean="0"/>
          </a:p>
          <a:p>
            <a:pPr marL="342900" indent="-169863">
              <a:buFont typeface="Arial" panose="020B0604020202020204" pitchFamily="34" charset="0"/>
              <a:buChar char="•"/>
            </a:pPr>
            <a:r>
              <a:rPr lang="en-AU" sz="2600" dirty="0" smtClean="0"/>
              <a:t>Learning Designers</a:t>
            </a:r>
          </a:p>
          <a:p>
            <a:pPr marL="342900" indent="-169863">
              <a:buFont typeface="Arial" panose="020B0604020202020204" pitchFamily="34" charset="0"/>
              <a:buChar char="•"/>
            </a:pPr>
            <a:r>
              <a:rPr lang="en-AU" sz="2600" dirty="0" smtClean="0"/>
              <a:t>Presenters</a:t>
            </a:r>
            <a:endParaRPr lang="en-AU" sz="2600" dirty="0"/>
          </a:p>
          <a:p>
            <a:endParaRPr lang="en-AU" dirty="0"/>
          </a:p>
        </p:txBody>
      </p:sp>
    </p:spTree>
    <p:extLst>
      <p:ext uri="{BB962C8B-B14F-4D97-AF65-F5344CB8AC3E}">
        <p14:creationId xmlns:p14="http://schemas.microsoft.com/office/powerpoint/2010/main" val="27999266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a:bodyPr>
          <a:lstStyle/>
          <a:p>
            <a:pPr marL="0" indent="0">
              <a:buNone/>
            </a:pPr>
            <a:r>
              <a:rPr lang="en-AU" sz="2400" dirty="0"/>
              <a:t>Before you can teach anyone anything, you need to know two things:</a:t>
            </a:r>
          </a:p>
          <a:p>
            <a:r>
              <a:rPr lang="en-AU" sz="2400" dirty="0"/>
              <a:t>What do they already know / what can they already do?</a:t>
            </a:r>
          </a:p>
          <a:p>
            <a:r>
              <a:rPr lang="en-AU" sz="2400" dirty="0"/>
              <a:t>What do they need to know / What do they need to be able to do?</a:t>
            </a:r>
          </a:p>
          <a:p>
            <a:pPr marL="0" indent="0">
              <a:buNone/>
            </a:pPr>
            <a:endParaRPr lang="en-AU" sz="2400" dirty="0"/>
          </a:p>
          <a:p>
            <a:pPr marL="0" indent="0">
              <a:buNone/>
            </a:pPr>
            <a:r>
              <a:rPr lang="en-AU" sz="2400" dirty="0"/>
              <a:t>It’s like any journey – unless you know where you are and where you’re going, who knows where you’ll end up…</a:t>
            </a:r>
          </a:p>
          <a:p>
            <a:pPr marL="0" indent="0">
              <a:buNone/>
            </a:pPr>
            <a:endParaRPr lang="en-AU" sz="1800" dirty="0"/>
          </a:p>
        </p:txBody>
      </p:sp>
      <p:sp>
        <p:nvSpPr>
          <p:cNvPr id="2" name="Slide Number Placeholder 1"/>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7</a:t>
            </a:fld>
            <a:endParaRPr kumimoji="0" lang="en-US"/>
          </a:p>
        </p:txBody>
      </p:sp>
      <p:sp>
        <p:nvSpPr>
          <p:cNvPr id="5" name="Title 4"/>
          <p:cNvSpPr>
            <a:spLocks noGrp="1"/>
          </p:cNvSpPr>
          <p:nvPr>
            <p:ph type="title"/>
          </p:nvPr>
        </p:nvSpPr>
        <p:spPr/>
        <p:txBody>
          <a:bodyPr>
            <a:normAutofit fontScale="90000"/>
          </a:bodyPr>
          <a:lstStyle/>
          <a:p>
            <a:r>
              <a:rPr lang="en-AU" dirty="0"/>
              <a:t>The learning journey requires two things</a:t>
            </a:r>
          </a:p>
        </p:txBody>
      </p:sp>
    </p:spTree>
    <p:extLst>
      <p:ext uri="{BB962C8B-B14F-4D97-AF65-F5344CB8AC3E}">
        <p14:creationId xmlns:p14="http://schemas.microsoft.com/office/powerpoint/2010/main" val="11886170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AU" sz="2400" dirty="0"/>
              <a:t>Where are your learners before they begin this training? You don’t have to be able to answer all these questions, but the more you can, the better off you’ll be:</a:t>
            </a:r>
          </a:p>
          <a:p>
            <a:pPr marL="285750" lvl="1" indent="-285750">
              <a:spcBef>
                <a:spcPts val="600"/>
              </a:spcBef>
              <a:buClr>
                <a:schemeClr val="accent2"/>
              </a:buClr>
            </a:pPr>
            <a:r>
              <a:rPr lang="en-AU" dirty="0">
                <a:solidFill>
                  <a:schemeClr val="tx1"/>
                </a:solidFill>
              </a:rPr>
              <a:t>What’s their experience with this topic?</a:t>
            </a:r>
          </a:p>
          <a:p>
            <a:pPr marL="285750" lvl="1" indent="-285750">
              <a:spcBef>
                <a:spcPts val="600"/>
              </a:spcBef>
              <a:buClr>
                <a:schemeClr val="accent2"/>
              </a:buClr>
            </a:pPr>
            <a:r>
              <a:rPr lang="en-AU" dirty="0">
                <a:solidFill>
                  <a:schemeClr val="tx1"/>
                </a:solidFill>
              </a:rPr>
              <a:t>What’s their experience with the broader organisation?</a:t>
            </a:r>
          </a:p>
          <a:p>
            <a:pPr marL="285750" lvl="1" indent="-285750">
              <a:spcBef>
                <a:spcPts val="600"/>
              </a:spcBef>
              <a:buClr>
                <a:schemeClr val="accent2"/>
              </a:buClr>
            </a:pPr>
            <a:r>
              <a:rPr lang="en-AU" dirty="0">
                <a:solidFill>
                  <a:schemeClr val="tx1"/>
                </a:solidFill>
              </a:rPr>
              <a:t>What’s their experience with this industry or field?</a:t>
            </a:r>
          </a:p>
          <a:p>
            <a:pPr marL="285750" lvl="1" indent="-285750">
              <a:spcBef>
                <a:spcPts val="600"/>
              </a:spcBef>
              <a:buClr>
                <a:schemeClr val="accent2"/>
              </a:buClr>
            </a:pPr>
            <a:r>
              <a:rPr lang="en-AU" dirty="0">
                <a:solidFill>
                  <a:schemeClr val="tx1"/>
                </a:solidFill>
              </a:rPr>
              <a:t>Why are they taking this training?</a:t>
            </a:r>
          </a:p>
          <a:p>
            <a:pPr marL="285750" lvl="1" indent="-285750">
              <a:spcBef>
                <a:spcPts val="600"/>
              </a:spcBef>
              <a:buClr>
                <a:schemeClr val="accent2"/>
              </a:buClr>
            </a:pPr>
            <a:r>
              <a:rPr lang="en-AU" dirty="0">
                <a:solidFill>
                  <a:schemeClr val="tx1"/>
                </a:solidFill>
              </a:rPr>
              <a:t>What other experiences have they had which could be relevant?</a:t>
            </a:r>
          </a:p>
          <a:p>
            <a:pPr marL="0" lvl="1" indent="0">
              <a:spcBef>
                <a:spcPts val="600"/>
              </a:spcBef>
              <a:buClr>
                <a:schemeClr val="accent2"/>
              </a:buClr>
              <a:buNone/>
            </a:pPr>
            <a:endParaRPr lang="en-AU" dirty="0">
              <a:solidFill>
                <a:schemeClr val="tx1"/>
              </a:solidFill>
            </a:endParaRPr>
          </a:p>
          <a:p>
            <a:pPr marL="0" indent="0">
              <a:buNone/>
            </a:pPr>
            <a:endParaRPr lang="en-AU" sz="2400" dirty="0"/>
          </a:p>
        </p:txBody>
      </p:sp>
      <p:sp>
        <p:nvSpPr>
          <p:cNvPr id="3" name="Slide Number Placeholder 2"/>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8</a:t>
            </a:fld>
            <a:endParaRPr kumimoji="0" lang="en-US"/>
          </a:p>
        </p:txBody>
      </p:sp>
      <p:sp>
        <p:nvSpPr>
          <p:cNvPr id="4" name="Title 3"/>
          <p:cNvSpPr>
            <a:spLocks noGrp="1"/>
          </p:cNvSpPr>
          <p:nvPr>
            <p:ph type="title"/>
          </p:nvPr>
        </p:nvSpPr>
        <p:spPr/>
        <p:txBody>
          <a:bodyPr/>
          <a:lstStyle/>
          <a:p>
            <a:r>
              <a:rPr lang="en-AU" dirty="0"/>
              <a:t>The beginning</a:t>
            </a:r>
          </a:p>
        </p:txBody>
      </p:sp>
    </p:spTree>
    <p:extLst>
      <p:ext uri="{BB962C8B-B14F-4D97-AF65-F5344CB8AC3E}">
        <p14:creationId xmlns:p14="http://schemas.microsoft.com/office/powerpoint/2010/main" val="42943802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AU" dirty="0"/>
              <a:t>Where are your learners before they begin this training? You don’t have to be able to answer all these questions, but the more you can, the better off you’ll be:</a:t>
            </a:r>
          </a:p>
          <a:p>
            <a:pPr lvl="1"/>
            <a:r>
              <a:rPr lang="en-AU" b="1" dirty="0"/>
              <a:t>What’s their experience with this topic?</a:t>
            </a:r>
          </a:p>
          <a:p>
            <a:pPr lvl="1"/>
            <a:r>
              <a:rPr lang="en-AU" b="1" dirty="0"/>
              <a:t>What’s their experience with the broader organisation?</a:t>
            </a:r>
          </a:p>
          <a:p>
            <a:pPr lvl="1"/>
            <a:r>
              <a:rPr lang="en-AU" b="1" dirty="0"/>
              <a:t>What’s their experience with this industry or field?</a:t>
            </a:r>
          </a:p>
          <a:p>
            <a:pPr lvl="1"/>
            <a:r>
              <a:rPr lang="en-AU" dirty="0">
                <a:solidFill>
                  <a:schemeClr val="accent2"/>
                </a:solidFill>
              </a:rPr>
              <a:t>Why are they taking this training?</a:t>
            </a:r>
          </a:p>
          <a:p>
            <a:pPr lvl="1"/>
            <a:r>
              <a:rPr lang="en-AU" dirty="0">
                <a:solidFill>
                  <a:schemeClr val="accent2"/>
                </a:solidFill>
              </a:rPr>
              <a:t>What other experiences have they had which could be relevant?</a:t>
            </a:r>
          </a:p>
          <a:p>
            <a:pPr marL="0" lvl="1" indent="0">
              <a:buNone/>
            </a:pPr>
            <a:endParaRPr lang="en-AU" dirty="0"/>
          </a:p>
          <a:p>
            <a:pPr marL="0" lvl="1" indent="0">
              <a:buNone/>
            </a:pPr>
            <a:r>
              <a:rPr lang="en-AU" dirty="0"/>
              <a:t>Their prior knowledge matters. Is this introductory training or more advanced? If they have experience, you can assume certain prior knowledge. </a:t>
            </a:r>
          </a:p>
        </p:txBody>
      </p:sp>
      <p:sp>
        <p:nvSpPr>
          <p:cNvPr id="3" name="Slide Number Placeholder 2"/>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9</a:t>
            </a:fld>
            <a:endParaRPr kumimoji="0" lang="en-US"/>
          </a:p>
        </p:txBody>
      </p:sp>
      <p:sp>
        <p:nvSpPr>
          <p:cNvPr id="4" name="Title 3"/>
          <p:cNvSpPr>
            <a:spLocks noGrp="1"/>
          </p:cNvSpPr>
          <p:nvPr>
            <p:ph type="title"/>
          </p:nvPr>
        </p:nvSpPr>
        <p:spPr/>
        <p:txBody>
          <a:bodyPr/>
          <a:lstStyle/>
          <a:p>
            <a:r>
              <a:rPr lang="en-AU" dirty="0"/>
              <a:t>The beginning</a:t>
            </a:r>
          </a:p>
        </p:txBody>
      </p:sp>
    </p:spTree>
    <p:extLst>
      <p:ext uri="{BB962C8B-B14F-4D97-AF65-F5344CB8AC3E}">
        <p14:creationId xmlns:p14="http://schemas.microsoft.com/office/powerpoint/2010/main" val="19252350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AU" dirty="0"/>
              <a:t>Where are your learners before they begin this training? You don’t have to be able to answer all these questions, but the more you can, the better off you’ll be:</a:t>
            </a:r>
          </a:p>
          <a:p>
            <a:pPr lvl="1"/>
            <a:r>
              <a:rPr lang="en-AU" dirty="0">
                <a:solidFill>
                  <a:schemeClr val="accent2"/>
                </a:solidFill>
              </a:rPr>
              <a:t>What’s their experience with this topic?</a:t>
            </a:r>
          </a:p>
          <a:p>
            <a:pPr lvl="1"/>
            <a:r>
              <a:rPr lang="en-AU" dirty="0">
                <a:solidFill>
                  <a:schemeClr val="accent2"/>
                </a:solidFill>
              </a:rPr>
              <a:t>What’s their experience with the broader organisation?</a:t>
            </a:r>
          </a:p>
          <a:p>
            <a:pPr lvl="1"/>
            <a:r>
              <a:rPr lang="en-AU" dirty="0">
                <a:solidFill>
                  <a:schemeClr val="accent2"/>
                </a:solidFill>
              </a:rPr>
              <a:t>What’s their experience with this industry or field?</a:t>
            </a:r>
          </a:p>
          <a:p>
            <a:pPr lvl="1"/>
            <a:r>
              <a:rPr lang="en-AU" b="1" dirty="0"/>
              <a:t>Why are they taking this training?</a:t>
            </a:r>
          </a:p>
          <a:p>
            <a:pPr lvl="1"/>
            <a:r>
              <a:rPr lang="en-AU" dirty="0">
                <a:solidFill>
                  <a:schemeClr val="accent2"/>
                </a:solidFill>
              </a:rPr>
              <a:t>What other experiences have they had which could be relevant?</a:t>
            </a:r>
          </a:p>
          <a:p>
            <a:pPr marL="0" lvl="1" indent="0">
              <a:buNone/>
            </a:pPr>
            <a:endParaRPr lang="en-AU" dirty="0"/>
          </a:p>
          <a:p>
            <a:pPr marL="0" lvl="1" indent="0">
              <a:buNone/>
            </a:pPr>
            <a:r>
              <a:rPr lang="en-AU" dirty="0"/>
              <a:t>What are they hoping to get out of the training?</a:t>
            </a:r>
          </a:p>
          <a:p>
            <a:pPr marL="0" lvl="1" indent="0">
              <a:buNone/>
            </a:pPr>
            <a:endParaRPr lang="en-AU" dirty="0"/>
          </a:p>
          <a:p>
            <a:pPr marL="0" lvl="1" indent="0">
              <a:buNone/>
            </a:pPr>
            <a:r>
              <a:rPr lang="en-AU" dirty="0"/>
              <a:t>What are you hoping they’ll get out of it?</a:t>
            </a:r>
          </a:p>
        </p:txBody>
      </p:sp>
      <p:sp>
        <p:nvSpPr>
          <p:cNvPr id="3" name="Slide Number Placeholder 2"/>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10</a:t>
            </a:fld>
            <a:endParaRPr kumimoji="0" lang="en-US"/>
          </a:p>
        </p:txBody>
      </p:sp>
      <p:sp>
        <p:nvSpPr>
          <p:cNvPr id="4" name="Title 3"/>
          <p:cNvSpPr>
            <a:spLocks noGrp="1"/>
          </p:cNvSpPr>
          <p:nvPr>
            <p:ph type="title"/>
          </p:nvPr>
        </p:nvSpPr>
        <p:spPr/>
        <p:txBody>
          <a:bodyPr/>
          <a:lstStyle/>
          <a:p>
            <a:r>
              <a:rPr lang="en-AU" dirty="0"/>
              <a:t>The beginning</a:t>
            </a:r>
          </a:p>
        </p:txBody>
      </p:sp>
    </p:spTree>
    <p:extLst>
      <p:ext uri="{BB962C8B-B14F-4D97-AF65-F5344CB8AC3E}">
        <p14:creationId xmlns:p14="http://schemas.microsoft.com/office/powerpoint/2010/main" val="20693891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marL="0" indent="0">
              <a:buNone/>
            </a:pPr>
            <a:r>
              <a:rPr lang="en-AU" dirty="0"/>
              <a:t>Where are your learners before they begin this training? You don’t have to be able to answer all these questions, but the more you can, the better off you’ll be:</a:t>
            </a:r>
          </a:p>
          <a:p>
            <a:pPr lvl="1"/>
            <a:r>
              <a:rPr lang="en-AU" dirty="0">
                <a:solidFill>
                  <a:schemeClr val="accent2"/>
                </a:solidFill>
              </a:rPr>
              <a:t>What’s their experience with this topic?</a:t>
            </a:r>
          </a:p>
          <a:p>
            <a:pPr lvl="1"/>
            <a:r>
              <a:rPr lang="en-AU" dirty="0">
                <a:solidFill>
                  <a:schemeClr val="accent2"/>
                </a:solidFill>
              </a:rPr>
              <a:t>What’s their experience with the broader organisation?</a:t>
            </a:r>
          </a:p>
          <a:p>
            <a:pPr lvl="1"/>
            <a:r>
              <a:rPr lang="en-AU" dirty="0">
                <a:solidFill>
                  <a:schemeClr val="accent2"/>
                </a:solidFill>
              </a:rPr>
              <a:t>What’s their experience with this industry or field?</a:t>
            </a:r>
          </a:p>
          <a:p>
            <a:pPr lvl="1"/>
            <a:r>
              <a:rPr lang="en-AU" dirty="0">
                <a:solidFill>
                  <a:schemeClr val="accent2"/>
                </a:solidFill>
              </a:rPr>
              <a:t>Why are they taking this training?</a:t>
            </a:r>
          </a:p>
          <a:p>
            <a:pPr lvl="1"/>
            <a:r>
              <a:rPr lang="en-AU" b="1" dirty="0"/>
              <a:t>What other experiences have they had which could be relevant?</a:t>
            </a:r>
          </a:p>
          <a:p>
            <a:pPr marL="0" lvl="1" indent="0">
              <a:buNone/>
            </a:pPr>
            <a:endParaRPr lang="en-AU" dirty="0"/>
          </a:p>
          <a:p>
            <a:pPr marL="0" lvl="1" indent="0">
              <a:buNone/>
            </a:pPr>
            <a:r>
              <a:rPr lang="en-AU" dirty="0"/>
              <a:t>Sometimes, you can’t answer this question. If you can, though, great! The more you know about your learners, the better.</a:t>
            </a:r>
          </a:p>
        </p:txBody>
      </p:sp>
      <p:sp>
        <p:nvSpPr>
          <p:cNvPr id="3" name="Slide Number Placeholder 2"/>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11</a:t>
            </a:fld>
            <a:endParaRPr kumimoji="0" lang="en-US"/>
          </a:p>
        </p:txBody>
      </p:sp>
      <p:sp>
        <p:nvSpPr>
          <p:cNvPr id="4" name="Title 3"/>
          <p:cNvSpPr>
            <a:spLocks noGrp="1"/>
          </p:cNvSpPr>
          <p:nvPr>
            <p:ph type="title"/>
          </p:nvPr>
        </p:nvSpPr>
        <p:spPr/>
        <p:txBody>
          <a:bodyPr/>
          <a:lstStyle/>
          <a:p>
            <a:r>
              <a:rPr lang="en-AU" dirty="0"/>
              <a:t>The beginning</a:t>
            </a:r>
          </a:p>
        </p:txBody>
      </p:sp>
    </p:spTree>
    <p:extLst>
      <p:ext uri="{BB962C8B-B14F-4D97-AF65-F5344CB8AC3E}">
        <p14:creationId xmlns:p14="http://schemas.microsoft.com/office/powerpoint/2010/main" val="37071320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noChangeAspect="1"/>
          </p:cNvPicPr>
          <p:nvPr>
            <p:ph sz="quarter" idx="1"/>
          </p:nvPr>
        </p:nvPicPr>
        <p:blipFill>
          <a:blip r:embed="rId3" cstate="print">
            <a:extLst>
              <a:ext uri="{28A0092B-C50C-407E-A947-70E740481C1C}">
                <a14:useLocalDpi xmlns:a14="http://schemas.microsoft.com/office/drawing/2010/main" val="0"/>
              </a:ext>
            </a:extLst>
          </a:blip>
          <a:stretch>
            <a:fillRect/>
          </a:stretch>
        </p:blipFill>
        <p:spPr>
          <a:xfrm>
            <a:off x="457200" y="1231900"/>
            <a:ext cx="6248400" cy="4165600"/>
          </a:xfrm>
        </p:spPr>
      </p:pic>
      <p:sp>
        <p:nvSpPr>
          <p:cNvPr id="7" name="Text Placeholder 6"/>
          <p:cNvSpPr>
            <a:spLocks noGrp="1"/>
          </p:cNvSpPr>
          <p:nvPr>
            <p:ph type="body" idx="2"/>
          </p:nvPr>
        </p:nvSpPr>
        <p:spPr>
          <a:xfrm>
            <a:off x="6781800" y="1752600"/>
            <a:ext cx="1984248" cy="4191000"/>
          </a:xfrm>
        </p:spPr>
        <p:txBody>
          <a:bodyPr>
            <a:normAutofit/>
          </a:bodyPr>
          <a:lstStyle/>
          <a:p>
            <a:r>
              <a:rPr lang="en-AU" dirty="0"/>
              <a:t>The real question is, though:</a:t>
            </a:r>
          </a:p>
          <a:p>
            <a:r>
              <a:rPr lang="en-AU" dirty="0"/>
              <a:t>Who do you want </a:t>
            </a:r>
            <a:r>
              <a:rPr lang="en-AU" dirty="0" smtClean="0"/>
              <a:t>the </a:t>
            </a:r>
            <a:r>
              <a:rPr lang="en-AU" dirty="0"/>
              <a:t>learners </a:t>
            </a:r>
            <a:r>
              <a:rPr lang="en-AU" dirty="0" smtClean="0"/>
              <a:t>to </a:t>
            </a:r>
            <a:r>
              <a:rPr lang="en-AU" dirty="0"/>
              <a:t>be after the training?</a:t>
            </a:r>
          </a:p>
        </p:txBody>
      </p:sp>
      <p:sp>
        <p:nvSpPr>
          <p:cNvPr id="5" name="Title 4"/>
          <p:cNvSpPr>
            <a:spLocks noGrp="1"/>
          </p:cNvSpPr>
          <p:nvPr>
            <p:ph type="title"/>
          </p:nvPr>
        </p:nvSpPr>
        <p:spPr>
          <a:xfrm>
            <a:off x="6781800" y="685800"/>
            <a:ext cx="1981200" cy="1066800"/>
          </a:xfrm>
        </p:spPr>
        <p:txBody>
          <a:bodyPr>
            <a:normAutofit/>
          </a:bodyPr>
          <a:lstStyle/>
          <a:p>
            <a:pPr algn="ctr"/>
            <a:r>
              <a:rPr lang="en-AU" dirty="0" smtClean="0"/>
              <a:t>The other half</a:t>
            </a:r>
            <a:br>
              <a:rPr lang="en-AU" dirty="0" smtClean="0"/>
            </a:br>
            <a:endParaRPr lang="en-AU" dirty="0"/>
          </a:p>
        </p:txBody>
      </p:sp>
      <p:sp>
        <p:nvSpPr>
          <p:cNvPr id="3" name="Slide Number Placeholder 2"/>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12</a:t>
            </a:fld>
            <a:endParaRPr kumimoji="0" lang="en-US"/>
          </a:p>
        </p:txBody>
      </p:sp>
    </p:spTree>
    <p:extLst>
      <p:ext uri="{BB962C8B-B14F-4D97-AF65-F5344CB8AC3E}">
        <p14:creationId xmlns:p14="http://schemas.microsoft.com/office/powerpoint/2010/main" val="37656860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marL="0" indent="0">
              <a:buNone/>
            </a:pPr>
            <a:r>
              <a:rPr lang="en-AU" sz="2400" dirty="0"/>
              <a:t>By the end of the training, what do you want your learners to:</a:t>
            </a:r>
          </a:p>
          <a:p>
            <a:pPr lvl="1"/>
            <a:r>
              <a:rPr lang="en-AU" dirty="0">
                <a:solidFill>
                  <a:schemeClr val="tx1"/>
                </a:solidFill>
              </a:rPr>
              <a:t>Know?</a:t>
            </a:r>
          </a:p>
          <a:p>
            <a:pPr lvl="1"/>
            <a:r>
              <a:rPr lang="en-AU" dirty="0">
                <a:solidFill>
                  <a:schemeClr val="tx1"/>
                </a:solidFill>
              </a:rPr>
              <a:t>Do?</a:t>
            </a:r>
          </a:p>
          <a:p>
            <a:pPr lvl="1"/>
            <a:r>
              <a:rPr lang="en-AU" dirty="0">
                <a:solidFill>
                  <a:schemeClr val="tx1"/>
                </a:solidFill>
              </a:rPr>
              <a:t>Be?</a:t>
            </a:r>
          </a:p>
          <a:p>
            <a:pPr marL="0" indent="0">
              <a:buNone/>
            </a:pPr>
            <a:endParaRPr lang="en-AU" dirty="0"/>
          </a:p>
        </p:txBody>
      </p:sp>
      <p:sp>
        <p:nvSpPr>
          <p:cNvPr id="5" name="Slide Number Placeholder 4"/>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13</a:t>
            </a:fld>
            <a:endParaRPr kumimoji="0" lang="en-US"/>
          </a:p>
        </p:txBody>
      </p:sp>
      <p:sp>
        <p:nvSpPr>
          <p:cNvPr id="6" name="Title 5"/>
          <p:cNvSpPr>
            <a:spLocks noGrp="1"/>
          </p:cNvSpPr>
          <p:nvPr>
            <p:ph type="title"/>
          </p:nvPr>
        </p:nvSpPr>
        <p:spPr/>
        <p:txBody>
          <a:bodyPr/>
          <a:lstStyle/>
          <a:p>
            <a:r>
              <a:rPr lang="en-AU" dirty="0" smtClean="0"/>
              <a:t>The goal</a:t>
            </a:r>
            <a:endParaRPr lang="en-AU" dirty="0"/>
          </a:p>
        </p:txBody>
      </p:sp>
    </p:spTree>
    <p:extLst>
      <p:ext uri="{BB962C8B-B14F-4D97-AF65-F5344CB8AC3E}">
        <p14:creationId xmlns:p14="http://schemas.microsoft.com/office/powerpoint/2010/main" val="23417293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marL="0" indent="0">
              <a:buNone/>
            </a:pPr>
            <a:r>
              <a:rPr lang="en-AU" sz="2400" dirty="0"/>
              <a:t>By the end of the training, what do you want your learners to:</a:t>
            </a:r>
          </a:p>
          <a:p>
            <a:pPr lvl="1"/>
            <a:r>
              <a:rPr lang="en-AU" b="1" dirty="0">
                <a:solidFill>
                  <a:schemeClr val="tx1"/>
                </a:solidFill>
              </a:rPr>
              <a:t>Know?</a:t>
            </a:r>
          </a:p>
          <a:p>
            <a:pPr lvl="1"/>
            <a:r>
              <a:rPr lang="en-AU" dirty="0">
                <a:solidFill>
                  <a:schemeClr val="accent2"/>
                </a:solidFill>
              </a:rPr>
              <a:t>Do?</a:t>
            </a:r>
          </a:p>
          <a:p>
            <a:pPr lvl="1"/>
            <a:r>
              <a:rPr lang="en-AU" dirty="0">
                <a:solidFill>
                  <a:schemeClr val="accent2"/>
                </a:solidFill>
              </a:rPr>
              <a:t>Be?</a:t>
            </a:r>
          </a:p>
          <a:p>
            <a:pPr marL="0" indent="0">
              <a:buNone/>
            </a:pPr>
            <a:endParaRPr lang="en-AU" dirty="0" smtClean="0"/>
          </a:p>
          <a:p>
            <a:pPr marL="0" lvl="1" indent="0">
              <a:spcBef>
                <a:spcPts val="600"/>
              </a:spcBef>
              <a:buClr>
                <a:schemeClr val="accent2"/>
              </a:buClr>
              <a:buNone/>
            </a:pPr>
            <a:r>
              <a:rPr lang="en-AU" dirty="0"/>
              <a:t>Some training is all about imparting knowledge – for example, telling people about new policies and where they can look up more.</a:t>
            </a:r>
          </a:p>
          <a:p>
            <a:pPr marL="0" indent="0">
              <a:buNone/>
            </a:pPr>
            <a:endParaRPr lang="en-AU" dirty="0"/>
          </a:p>
        </p:txBody>
      </p:sp>
      <p:sp>
        <p:nvSpPr>
          <p:cNvPr id="5" name="Slide Number Placeholder 4"/>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14</a:t>
            </a:fld>
            <a:endParaRPr kumimoji="0" lang="en-US"/>
          </a:p>
        </p:txBody>
      </p:sp>
      <p:sp>
        <p:nvSpPr>
          <p:cNvPr id="6" name="Title 5"/>
          <p:cNvSpPr>
            <a:spLocks noGrp="1"/>
          </p:cNvSpPr>
          <p:nvPr>
            <p:ph type="title"/>
          </p:nvPr>
        </p:nvSpPr>
        <p:spPr/>
        <p:txBody>
          <a:bodyPr/>
          <a:lstStyle/>
          <a:p>
            <a:r>
              <a:rPr lang="en-AU" dirty="0" smtClean="0"/>
              <a:t>The goal</a:t>
            </a:r>
            <a:endParaRPr lang="en-AU" dirty="0"/>
          </a:p>
        </p:txBody>
      </p:sp>
    </p:spTree>
    <p:extLst>
      <p:ext uri="{BB962C8B-B14F-4D97-AF65-F5344CB8AC3E}">
        <p14:creationId xmlns:p14="http://schemas.microsoft.com/office/powerpoint/2010/main" val="11516883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marL="0" indent="0">
              <a:buNone/>
            </a:pPr>
            <a:r>
              <a:rPr lang="en-AU" sz="2400" dirty="0"/>
              <a:t>By the end of the training, what do you want your learners to:</a:t>
            </a:r>
          </a:p>
          <a:p>
            <a:pPr lvl="1"/>
            <a:r>
              <a:rPr lang="en-AU" dirty="0">
                <a:solidFill>
                  <a:schemeClr val="accent2"/>
                </a:solidFill>
              </a:rPr>
              <a:t>Know?</a:t>
            </a:r>
          </a:p>
          <a:p>
            <a:pPr lvl="1"/>
            <a:r>
              <a:rPr lang="en-AU" b="1" dirty="0">
                <a:solidFill>
                  <a:schemeClr val="tx1"/>
                </a:solidFill>
              </a:rPr>
              <a:t>Do?</a:t>
            </a:r>
          </a:p>
          <a:p>
            <a:pPr lvl="1"/>
            <a:r>
              <a:rPr lang="en-AU" dirty="0">
                <a:solidFill>
                  <a:schemeClr val="accent2"/>
                </a:solidFill>
              </a:rPr>
              <a:t>Be?</a:t>
            </a:r>
          </a:p>
          <a:p>
            <a:pPr marL="0" indent="0">
              <a:buNone/>
            </a:pPr>
            <a:endParaRPr lang="en-AU" dirty="0" smtClean="0"/>
          </a:p>
          <a:p>
            <a:pPr marL="0" lvl="1" indent="0">
              <a:buNone/>
            </a:pPr>
            <a:r>
              <a:rPr lang="en-AU" dirty="0"/>
              <a:t>Some training is about developing skills – for example, teaching people how to best use a specific application to solve certain problems.</a:t>
            </a:r>
          </a:p>
          <a:p>
            <a:pPr marL="0" indent="0">
              <a:buNone/>
            </a:pPr>
            <a:endParaRPr lang="en-AU" dirty="0"/>
          </a:p>
        </p:txBody>
      </p:sp>
      <p:sp>
        <p:nvSpPr>
          <p:cNvPr id="5" name="Slide Number Placeholder 4"/>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15</a:t>
            </a:fld>
            <a:endParaRPr kumimoji="0" lang="en-US"/>
          </a:p>
        </p:txBody>
      </p:sp>
      <p:sp>
        <p:nvSpPr>
          <p:cNvPr id="6" name="Title 5"/>
          <p:cNvSpPr>
            <a:spLocks noGrp="1"/>
          </p:cNvSpPr>
          <p:nvPr>
            <p:ph type="title"/>
          </p:nvPr>
        </p:nvSpPr>
        <p:spPr/>
        <p:txBody>
          <a:bodyPr/>
          <a:lstStyle/>
          <a:p>
            <a:r>
              <a:rPr lang="en-AU" dirty="0" smtClean="0"/>
              <a:t>The goal</a:t>
            </a:r>
            <a:endParaRPr lang="en-AU" dirty="0"/>
          </a:p>
        </p:txBody>
      </p:sp>
    </p:spTree>
    <p:extLst>
      <p:ext uri="{BB962C8B-B14F-4D97-AF65-F5344CB8AC3E}">
        <p14:creationId xmlns:p14="http://schemas.microsoft.com/office/powerpoint/2010/main" val="31527531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marL="0" indent="0">
              <a:buNone/>
            </a:pPr>
            <a:r>
              <a:rPr lang="en-AU" sz="2400" dirty="0"/>
              <a:t>By the end of the training, what do you want your learners to:</a:t>
            </a:r>
          </a:p>
          <a:p>
            <a:pPr lvl="1"/>
            <a:r>
              <a:rPr lang="en-AU" dirty="0">
                <a:solidFill>
                  <a:schemeClr val="accent2"/>
                </a:solidFill>
              </a:rPr>
              <a:t>Know?</a:t>
            </a:r>
          </a:p>
          <a:p>
            <a:pPr lvl="1"/>
            <a:r>
              <a:rPr lang="en-AU" dirty="0">
                <a:solidFill>
                  <a:schemeClr val="accent2"/>
                </a:solidFill>
              </a:rPr>
              <a:t>Do?</a:t>
            </a:r>
          </a:p>
          <a:p>
            <a:pPr lvl="1"/>
            <a:r>
              <a:rPr lang="en-AU" b="1" dirty="0">
                <a:solidFill>
                  <a:schemeClr val="tx1"/>
                </a:solidFill>
              </a:rPr>
              <a:t>Be?</a:t>
            </a:r>
          </a:p>
          <a:p>
            <a:pPr marL="0" indent="0">
              <a:buNone/>
            </a:pPr>
            <a:endParaRPr lang="en-AU" dirty="0" smtClean="0"/>
          </a:p>
          <a:p>
            <a:pPr marL="0" lvl="1" indent="0">
              <a:buNone/>
            </a:pPr>
            <a:r>
              <a:rPr lang="en-AU" dirty="0"/>
              <a:t>Some training is more subtle than that. It’s about encouraging certain mindsets in the learners. For example, an induction program hopes to instil the organisational culture into the learners.</a:t>
            </a:r>
          </a:p>
          <a:p>
            <a:pPr marL="0" indent="0">
              <a:buNone/>
            </a:pPr>
            <a:endParaRPr lang="en-AU" dirty="0"/>
          </a:p>
        </p:txBody>
      </p:sp>
      <p:sp>
        <p:nvSpPr>
          <p:cNvPr id="5" name="Slide Number Placeholder 4"/>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16</a:t>
            </a:fld>
            <a:endParaRPr kumimoji="0" lang="en-US"/>
          </a:p>
        </p:txBody>
      </p:sp>
      <p:sp>
        <p:nvSpPr>
          <p:cNvPr id="6" name="Title 5"/>
          <p:cNvSpPr>
            <a:spLocks noGrp="1"/>
          </p:cNvSpPr>
          <p:nvPr>
            <p:ph type="title"/>
          </p:nvPr>
        </p:nvSpPr>
        <p:spPr/>
        <p:txBody>
          <a:bodyPr/>
          <a:lstStyle/>
          <a:p>
            <a:r>
              <a:rPr lang="en-AU" dirty="0" smtClean="0"/>
              <a:t>The goal</a:t>
            </a:r>
            <a:endParaRPr lang="en-AU" dirty="0"/>
          </a:p>
        </p:txBody>
      </p:sp>
    </p:spTree>
    <p:extLst>
      <p:ext uri="{BB962C8B-B14F-4D97-AF65-F5344CB8AC3E}">
        <p14:creationId xmlns:p14="http://schemas.microsoft.com/office/powerpoint/2010/main" val="10548465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marL="0" indent="0">
              <a:buNone/>
            </a:pPr>
            <a:r>
              <a:rPr lang="en-AU" sz="2400" dirty="0"/>
              <a:t>By the end of the training, what do you want your learners to:</a:t>
            </a:r>
          </a:p>
          <a:p>
            <a:pPr lvl="1"/>
            <a:r>
              <a:rPr lang="en-AU" dirty="0">
                <a:solidFill>
                  <a:schemeClr val="tx1"/>
                </a:solidFill>
              </a:rPr>
              <a:t>Know?</a:t>
            </a:r>
          </a:p>
          <a:p>
            <a:pPr lvl="1"/>
            <a:r>
              <a:rPr lang="en-AU" dirty="0">
                <a:solidFill>
                  <a:schemeClr val="tx1"/>
                </a:solidFill>
              </a:rPr>
              <a:t>Do?</a:t>
            </a:r>
          </a:p>
          <a:p>
            <a:pPr lvl="1"/>
            <a:r>
              <a:rPr lang="en-AU" dirty="0">
                <a:solidFill>
                  <a:schemeClr val="tx1"/>
                </a:solidFill>
              </a:rPr>
              <a:t>Be?</a:t>
            </a:r>
          </a:p>
          <a:p>
            <a:pPr marL="0" indent="0">
              <a:buNone/>
            </a:pPr>
            <a:endParaRPr lang="en-AU" dirty="0" smtClean="0"/>
          </a:p>
          <a:p>
            <a:pPr marL="0" lvl="1" indent="0">
              <a:spcBef>
                <a:spcPts val="600"/>
              </a:spcBef>
              <a:buClr>
                <a:schemeClr val="accent2"/>
              </a:buClr>
              <a:buNone/>
            </a:pPr>
            <a:r>
              <a:rPr lang="en-AU" dirty="0">
                <a:solidFill>
                  <a:schemeClr val="tx1"/>
                </a:solidFill>
              </a:rPr>
              <a:t>Take the example of </a:t>
            </a:r>
            <a:r>
              <a:rPr lang="en-AU" b="1" dirty="0">
                <a:solidFill>
                  <a:schemeClr val="tx1"/>
                </a:solidFill>
              </a:rPr>
              <a:t>health and safety training</a:t>
            </a:r>
            <a:r>
              <a:rPr lang="en-AU" dirty="0">
                <a:solidFill>
                  <a:schemeClr val="tx1"/>
                </a:solidFill>
              </a:rPr>
              <a:t>. Which of the above should the training include?</a:t>
            </a:r>
          </a:p>
          <a:p>
            <a:pPr marL="0" indent="0">
              <a:buNone/>
            </a:pPr>
            <a:endParaRPr lang="en-AU" dirty="0"/>
          </a:p>
        </p:txBody>
      </p:sp>
      <p:sp>
        <p:nvSpPr>
          <p:cNvPr id="5" name="Slide Number Placeholder 4"/>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17</a:t>
            </a:fld>
            <a:endParaRPr kumimoji="0" lang="en-US"/>
          </a:p>
        </p:txBody>
      </p:sp>
      <p:sp>
        <p:nvSpPr>
          <p:cNvPr id="6" name="Title 5"/>
          <p:cNvSpPr>
            <a:spLocks noGrp="1"/>
          </p:cNvSpPr>
          <p:nvPr>
            <p:ph type="title"/>
          </p:nvPr>
        </p:nvSpPr>
        <p:spPr/>
        <p:txBody>
          <a:bodyPr/>
          <a:lstStyle/>
          <a:p>
            <a:r>
              <a:rPr lang="en-AU" dirty="0" smtClean="0"/>
              <a:t>The goal</a:t>
            </a:r>
            <a:endParaRPr lang="en-AU" dirty="0"/>
          </a:p>
        </p:txBody>
      </p:sp>
    </p:spTree>
    <p:extLst>
      <p:ext uri="{BB962C8B-B14F-4D97-AF65-F5344CB8AC3E}">
        <p14:creationId xmlns:p14="http://schemas.microsoft.com/office/powerpoint/2010/main" val="30932777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normAutofit lnSpcReduction="10000"/>
          </a:bodyPr>
          <a:lstStyle/>
          <a:p>
            <a:pPr marL="0" indent="0">
              <a:buNone/>
            </a:pPr>
            <a:r>
              <a:rPr lang="en-AU" sz="2400" dirty="0"/>
              <a:t>By the end of the training, what do you want your learners to:</a:t>
            </a:r>
          </a:p>
          <a:p>
            <a:pPr lvl="1"/>
            <a:r>
              <a:rPr lang="en-AU" dirty="0">
                <a:solidFill>
                  <a:schemeClr val="tx1"/>
                </a:solidFill>
              </a:rPr>
              <a:t>Know?</a:t>
            </a:r>
          </a:p>
          <a:p>
            <a:pPr lvl="1"/>
            <a:r>
              <a:rPr lang="en-AU" dirty="0">
                <a:solidFill>
                  <a:schemeClr val="tx1"/>
                </a:solidFill>
              </a:rPr>
              <a:t>Do?</a:t>
            </a:r>
          </a:p>
          <a:p>
            <a:pPr lvl="1"/>
            <a:r>
              <a:rPr lang="en-AU" dirty="0">
                <a:solidFill>
                  <a:schemeClr val="tx1"/>
                </a:solidFill>
              </a:rPr>
              <a:t>Be?</a:t>
            </a:r>
          </a:p>
          <a:p>
            <a:pPr marL="0" indent="0">
              <a:buNone/>
            </a:pPr>
            <a:endParaRPr lang="en-AU" dirty="0" smtClean="0"/>
          </a:p>
          <a:p>
            <a:pPr marL="0" lvl="1" indent="0">
              <a:spcBef>
                <a:spcPts val="600"/>
              </a:spcBef>
              <a:buClr>
                <a:schemeClr val="accent2"/>
              </a:buClr>
              <a:buNone/>
            </a:pPr>
            <a:r>
              <a:rPr lang="en-AU" dirty="0">
                <a:solidFill>
                  <a:schemeClr val="accent2"/>
                </a:solidFill>
              </a:rPr>
              <a:t>Take the example of </a:t>
            </a:r>
            <a:r>
              <a:rPr lang="en-AU" b="1" dirty="0">
                <a:solidFill>
                  <a:schemeClr val="accent2"/>
                </a:solidFill>
              </a:rPr>
              <a:t>health and safety training</a:t>
            </a:r>
            <a:r>
              <a:rPr lang="en-AU" dirty="0">
                <a:solidFill>
                  <a:schemeClr val="accent2"/>
                </a:solidFill>
              </a:rPr>
              <a:t>. Which of the above should the training include?</a:t>
            </a:r>
          </a:p>
          <a:p>
            <a:pPr marL="0" indent="0">
              <a:buNone/>
            </a:pPr>
            <a:endParaRPr lang="en-AU" dirty="0" smtClean="0"/>
          </a:p>
          <a:p>
            <a:pPr marL="0" lvl="1" indent="0">
              <a:spcBef>
                <a:spcPts val="600"/>
              </a:spcBef>
              <a:buClr>
                <a:schemeClr val="accent2"/>
              </a:buClr>
              <a:buNone/>
            </a:pPr>
            <a:r>
              <a:rPr lang="en-AU" dirty="0"/>
              <a:t>The answer? All three. By the end of the training, learners should </a:t>
            </a:r>
            <a:r>
              <a:rPr lang="en-AU" b="1" dirty="0"/>
              <a:t>know</a:t>
            </a:r>
            <a:r>
              <a:rPr lang="en-AU" dirty="0"/>
              <a:t> health and safety procedures, be able to </a:t>
            </a:r>
            <a:r>
              <a:rPr lang="en-AU" b="1" dirty="0"/>
              <a:t>do</a:t>
            </a:r>
            <a:r>
              <a:rPr lang="en-AU" dirty="0"/>
              <a:t> tasks like safety assessments and </a:t>
            </a:r>
            <a:r>
              <a:rPr lang="en-AU" b="1" dirty="0"/>
              <a:t>be</a:t>
            </a:r>
            <a:r>
              <a:rPr lang="en-AU" dirty="0"/>
              <a:t> the sort of people who proactively look for issues.</a:t>
            </a:r>
          </a:p>
          <a:p>
            <a:pPr marL="0" indent="0">
              <a:buNone/>
            </a:pPr>
            <a:endParaRPr lang="en-AU" dirty="0"/>
          </a:p>
        </p:txBody>
      </p:sp>
      <p:sp>
        <p:nvSpPr>
          <p:cNvPr id="5" name="Slide Number Placeholder 4"/>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18</a:t>
            </a:fld>
            <a:endParaRPr kumimoji="0" lang="en-US"/>
          </a:p>
        </p:txBody>
      </p:sp>
      <p:sp>
        <p:nvSpPr>
          <p:cNvPr id="6" name="Title 5"/>
          <p:cNvSpPr>
            <a:spLocks noGrp="1"/>
          </p:cNvSpPr>
          <p:nvPr>
            <p:ph type="title"/>
          </p:nvPr>
        </p:nvSpPr>
        <p:spPr/>
        <p:txBody>
          <a:bodyPr/>
          <a:lstStyle/>
          <a:p>
            <a:r>
              <a:rPr lang="en-AU" dirty="0" smtClean="0"/>
              <a:t>The goal</a:t>
            </a:r>
            <a:endParaRPr lang="en-AU" dirty="0"/>
          </a:p>
        </p:txBody>
      </p:sp>
    </p:spTree>
    <p:extLst>
      <p:ext uri="{BB962C8B-B14F-4D97-AF65-F5344CB8AC3E}">
        <p14:creationId xmlns:p14="http://schemas.microsoft.com/office/powerpoint/2010/main" val="10243457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normAutofit/>
          </a:bodyPr>
          <a:lstStyle/>
          <a:p>
            <a:pPr marL="0" lvl="1" indent="0">
              <a:buNone/>
            </a:pPr>
            <a:r>
              <a:rPr lang="en-AU" dirty="0"/>
              <a:t>Let’s say that’s all the case. How will you know that the learners have… well, learned?</a:t>
            </a:r>
          </a:p>
        </p:txBody>
      </p:sp>
      <p:sp>
        <p:nvSpPr>
          <p:cNvPr id="5" name="Slide Number Placeholder 4"/>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19</a:t>
            </a:fld>
            <a:endParaRPr kumimoji="0" lang="en-US"/>
          </a:p>
        </p:txBody>
      </p:sp>
      <p:sp>
        <p:nvSpPr>
          <p:cNvPr id="6" name="Title 5"/>
          <p:cNvSpPr>
            <a:spLocks noGrp="1"/>
          </p:cNvSpPr>
          <p:nvPr>
            <p:ph type="title"/>
          </p:nvPr>
        </p:nvSpPr>
        <p:spPr/>
        <p:txBody>
          <a:bodyPr/>
          <a:lstStyle/>
          <a:p>
            <a:r>
              <a:rPr lang="en-AU" dirty="0" smtClean="0"/>
              <a:t>The goal</a:t>
            </a:r>
            <a:endParaRPr lang="en-AU" dirty="0"/>
          </a:p>
        </p:txBody>
      </p:sp>
    </p:spTree>
    <p:extLst>
      <p:ext uri="{BB962C8B-B14F-4D97-AF65-F5344CB8AC3E}">
        <p14:creationId xmlns:p14="http://schemas.microsoft.com/office/powerpoint/2010/main" val="4572146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lvl="1" indent="0">
              <a:buNone/>
            </a:pPr>
            <a:r>
              <a:rPr lang="en-AU" dirty="0"/>
              <a:t>How will you know that the learners have… well, learned?</a:t>
            </a:r>
          </a:p>
          <a:p>
            <a:pPr marL="0" lvl="1" indent="0">
              <a:buNone/>
            </a:pPr>
            <a:endParaRPr lang="en-AU" dirty="0"/>
          </a:p>
          <a:p>
            <a:pPr marL="0" lvl="1" indent="0">
              <a:buNone/>
            </a:pPr>
            <a:r>
              <a:rPr lang="en-AU" dirty="0"/>
              <a:t>Let’s say the goals for your course are something like this – by the end of the training, you want the learners to be able to:</a:t>
            </a:r>
          </a:p>
          <a:p>
            <a:pPr lvl="1"/>
            <a:r>
              <a:rPr lang="en-AU" dirty="0"/>
              <a:t>Understand the key ideas,</a:t>
            </a:r>
          </a:p>
          <a:p>
            <a:pPr lvl="1"/>
            <a:r>
              <a:rPr lang="en-AU" dirty="0"/>
              <a:t>Appreciate the important principles,</a:t>
            </a:r>
          </a:p>
          <a:p>
            <a:pPr lvl="1"/>
            <a:r>
              <a:rPr lang="en-AU" dirty="0"/>
              <a:t>Consider the important steps in the process.</a:t>
            </a:r>
          </a:p>
          <a:p>
            <a:pPr lvl="1"/>
            <a:endParaRPr lang="en-AU" dirty="0"/>
          </a:p>
          <a:p>
            <a:pPr marL="0" lvl="1" indent="0">
              <a:buNone/>
            </a:pPr>
            <a:r>
              <a:rPr lang="en-AU" dirty="0"/>
              <a:t>What do all these goals have in common?</a:t>
            </a:r>
          </a:p>
          <a:p>
            <a:pPr marL="0" lvl="1" indent="0">
              <a:buNone/>
            </a:pPr>
            <a:endParaRPr lang="en-AU" dirty="0"/>
          </a:p>
          <a:p>
            <a:pPr marL="0" lvl="1" indent="0">
              <a:buNone/>
            </a:pPr>
            <a:r>
              <a:rPr lang="en-AU" dirty="0"/>
              <a:t>More than that, what </a:t>
            </a:r>
            <a:r>
              <a:rPr lang="en-AU" i="1" dirty="0"/>
              <a:t>problem</a:t>
            </a:r>
            <a:r>
              <a:rPr lang="en-AU" dirty="0"/>
              <a:t> do they all share</a:t>
            </a:r>
            <a:r>
              <a:rPr lang="en-AU" dirty="0" smtClean="0"/>
              <a:t>?</a:t>
            </a:r>
            <a:endParaRPr lang="en-AU" dirty="0"/>
          </a:p>
          <a:p>
            <a:pPr marL="0" indent="0">
              <a:buNone/>
            </a:pPr>
            <a:endParaRPr lang="en-AU" dirty="0"/>
          </a:p>
        </p:txBody>
      </p:sp>
      <p:sp>
        <p:nvSpPr>
          <p:cNvPr id="3" name="Slide Number Placeholder 2"/>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20</a:t>
            </a:fld>
            <a:endParaRPr kumimoji="0" lang="en-US"/>
          </a:p>
        </p:txBody>
      </p:sp>
      <p:sp>
        <p:nvSpPr>
          <p:cNvPr id="4" name="Title 3"/>
          <p:cNvSpPr>
            <a:spLocks noGrp="1"/>
          </p:cNvSpPr>
          <p:nvPr>
            <p:ph type="title"/>
          </p:nvPr>
        </p:nvSpPr>
        <p:spPr/>
        <p:txBody>
          <a:bodyPr/>
          <a:lstStyle/>
          <a:p>
            <a:r>
              <a:rPr lang="en-AU" dirty="0"/>
              <a:t>What does success look like?</a:t>
            </a:r>
          </a:p>
        </p:txBody>
      </p:sp>
    </p:spTree>
    <p:extLst>
      <p:ext uri="{BB962C8B-B14F-4D97-AF65-F5344CB8AC3E}">
        <p14:creationId xmlns:p14="http://schemas.microsoft.com/office/powerpoint/2010/main" val="23186048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lvl="1" indent="0">
              <a:buNone/>
            </a:pPr>
            <a:r>
              <a:rPr lang="en-AU" sz="2200" dirty="0"/>
              <a:t>The problem with these course goals:</a:t>
            </a:r>
          </a:p>
          <a:p>
            <a:pPr lvl="1"/>
            <a:r>
              <a:rPr lang="en-AU" sz="2200" dirty="0"/>
              <a:t>Understand the key ideas,</a:t>
            </a:r>
          </a:p>
          <a:p>
            <a:pPr lvl="1"/>
            <a:r>
              <a:rPr lang="en-AU" sz="2200" dirty="0"/>
              <a:t>Appreciate the important principles,</a:t>
            </a:r>
          </a:p>
          <a:p>
            <a:pPr lvl="1"/>
            <a:r>
              <a:rPr lang="en-AU" sz="2200" dirty="0"/>
              <a:t>Consider the important steps in the process.</a:t>
            </a:r>
          </a:p>
          <a:p>
            <a:pPr lvl="1"/>
            <a:endParaRPr lang="en-AU" sz="2200" dirty="0"/>
          </a:p>
          <a:p>
            <a:pPr marL="0" lvl="1" indent="0">
              <a:buNone/>
            </a:pPr>
            <a:r>
              <a:rPr lang="en-AU" sz="2200" dirty="0"/>
              <a:t>Well, for one, they’re not very specific. Granted, but there’s a bigger one. Even if it talked about which “key ideas” and what “important principles”, this would still have a major problem.</a:t>
            </a:r>
          </a:p>
          <a:p>
            <a:pPr marL="0" lvl="1" indent="0">
              <a:buNone/>
            </a:pPr>
            <a:endParaRPr lang="en-AU" sz="2200" dirty="0"/>
          </a:p>
          <a:p>
            <a:pPr marL="0" lvl="1" indent="0">
              <a:buNone/>
            </a:pPr>
            <a:endParaRPr lang="en-AU" sz="2200" dirty="0"/>
          </a:p>
        </p:txBody>
      </p:sp>
      <p:sp>
        <p:nvSpPr>
          <p:cNvPr id="3" name="Slide Number Placeholder 2"/>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21</a:t>
            </a:fld>
            <a:endParaRPr kumimoji="0" lang="en-US"/>
          </a:p>
        </p:txBody>
      </p:sp>
      <p:sp>
        <p:nvSpPr>
          <p:cNvPr id="4" name="Title 3"/>
          <p:cNvSpPr>
            <a:spLocks noGrp="1"/>
          </p:cNvSpPr>
          <p:nvPr>
            <p:ph type="title"/>
          </p:nvPr>
        </p:nvSpPr>
        <p:spPr/>
        <p:txBody>
          <a:bodyPr/>
          <a:lstStyle/>
          <a:p>
            <a:r>
              <a:rPr lang="en-AU" dirty="0"/>
              <a:t>What does success look like?</a:t>
            </a:r>
          </a:p>
        </p:txBody>
      </p:sp>
    </p:spTree>
    <p:extLst>
      <p:ext uri="{BB962C8B-B14F-4D97-AF65-F5344CB8AC3E}">
        <p14:creationId xmlns:p14="http://schemas.microsoft.com/office/powerpoint/2010/main" val="34649595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0" lvl="1" indent="0">
              <a:buNone/>
            </a:pPr>
            <a:r>
              <a:rPr lang="en-AU" dirty="0">
                <a:solidFill>
                  <a:schemeClr val="accent2"/>
                </a:solidFill>
              </a:rPr>
              <a:t>The problem with these course goals:</a:t>
            </a:r>
          </a:p>
          <a:p>
            <a:pPr lvl="1"/>
            <a:r>
              <a:rPr lang="en-AU" dirty="0">
                <a:solidFill>
                  <a:schemeClr val="accent2"/>
                </a:solidFill>
              </a:rPr>
              <a:t>Understand the key ideas,</a:t>
            </a:r>
          </a:p>
          <a:p>
            <a:pPr lvl="1"/>
            <a:r>
              <a:rPr lang="en-AU" dirty="0">
                <a:solidFill>
                  <a:schemeClr val="accent2"/>
                </a:solidFill>
              </a:rPr>
              <a:t>Appreciate the important principles,</a:t>
            </a:r>
          </a:p>
          <a:p>
            <a:pPr lvl="1"/>
            <a:r>
              <a:rPr lang="en-AU" dirty="0">
                <a:solidFill>
                  <a:schemeClr val="accent2"/>
                </a:solidFill>
              </a:rPr>
              <a:t>Consider the important steps in the process.</a:t>
            </a:r>
          </a:p>
          <a:p>
            <a:pPr lvl="1"/>
            <a:endParaRPr lang="en-AU" dirty="0">
              <a:solidFill>
                <a:schemeClr val="accent2"/>
              </a:solidFill>
            </a:endParaRPr>
          </a:p>
          <a:p>
            <a:pPr marL="0" lvl="1" indent="0">
              <a:buNone/>
            </a:pPr>
            <a:r>
              <a:rPr lang="en-AU" dirty="0">
                <a:solidFill>
                  <a:schemeClr val="accent2"/>
                </a:solidFill>
              </a:rPr>
              <a:t>Well, for one, they’re not very specific. Granted, but there’s a bigger one. Even if it talked about which “key ideas” and what “important principles”, this would still have a major problem.</a:t>
            </a:r>
          </a:p>
          <a:p>
            <a:pPr marL="0" lvl="1" indent="0">
              <a:buNone/>
            </a:pPr>
            <a:endParaRPr lang="en-AU" dirty="0" smtClean="0"/>
          </a:p>
          <a:p>
            <a:pPr marL="0" lvl="1" indent="0">
              <a:buNone/>
            </a:pPr>
            <a:r>
              <a:rPr lang="en-AU" dirty="0"/>
              <a:t>The problem is in the verbs. </a:t>
            </a:r>
          </a:p>
          <a:p>
            <a:pPr marL="0" lvl="1" indent="0">
              <a:buNone/>
            </a:pPr>
            <a:endParaRPr lang="en-AU" dirty="0"/>
          </a:p>
          <a:p>
            <a:pPr marL="0" lvl="1" indent="0">
              <a:buNone/>
            </a:pPr>
            <a:r>
              <a:rPr lang="en-AU" dirty="0"/>
              <a:t>How can you, as a Learning Designer or Presenter, verify that someone </a:t>
            </a:r>
            <a:r>
              <a:rPr lang="en-AU" dirty="0" smtClean="0"/>
              <a:t>“understands”, “appreciates” </a:t>
            </a:r>
            <a:r>
              <a:rPr lang="en-AU" dirty="0"/>
              <a:t>or </a:t>
            </a:r>
            <a:r>
              <a:rPr lang="en-AU" dirty="0" smtClean="0"/>
              <a:t>“considers” </a:t>
            </a:r>
            <a:r>
              <a:rPr lang="en-AU" dirty="0"/>
              <a:t>something? Those are internal processes and, as such, they’re invisible from the outside</a:t>
            </a:r>
            <a:r>
              <a:rPr lang="en-AU" dirty="0" smtClean="0"/>
              <a:t>.</a:t>
            </a:r>
            <a:endParaRPr lang="en-AU" dirty="0"/>
          </a:p>
          <a:p>
            <a:pPr marL="0" lvl="1" indent="0">
              <a:buNone/>
            </a:pPr>
            <a:endParaRPr lang="en-AU" dirty="0"/>
          </a:p>
        </p:txBody>
      </p:sp>
      <p:sp>
        <p:nvSpPr>
          <p:cNvPr id="3" name="Slide Number Placeholder 2"/>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22</a:t>
            </a:fld>
            <a:endParaRPr kumimoji="0" lang="en-US"/>
          </a:p>
        </p:txBody>
      </p:sp>
      <p:sp>
        <p:nvSpPr>
          <p:cNvPr id="4" name="Title 3"/>
          <p:cNvSpPr>
            <a:spLocks noGrp="1"/>
          </p:cNvSpPr>
          <p:nvPr>
            <p:ph type="title"/>
          </p:nvPr>
        </p:nvSpPr>
        <p:spPr/>
        <p:txBody>
          <a:bodyPr/>
          <a:lstStyle/>
          <a:p>
            <a:r>
              <a:rPr lang="en-AU" dirty="0"/>
              <a:t>What does success look like?</a:t>
            </a:r>
          </a:p>
        </p:txBody>
      </p:sp>
    </p:spTree>
    <p:extLst>
      <p:ext uri="{BB962C8B-B14F-4D97-AF65-F5344CB8AC3E}">
        <p14:creationId xmlns:p14="http://schemas.microsoft.com/office/powerpoint/2010/main" val="13276322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eaLnBrk="1" latinLnBrk="0" hangingPunct="1"/>
            <a:fld id="{D2E57653-3E58-4892-A7ED-712530ACC680}" type="slidenum">
              <a:rPr kumimoji="0" lang="en-US" smtClean="0"/>
              <a:pPr eaLnBrk="1" latinLnBrk="0" hangingPunct="1"/>
              <a:t>23</a:t>
            </a:fld>
            <a:endParaRPr kumimoji="0" lang="en-US"/>
          </a:p>
        </p:txBody>
      </p:sp>
      <p:sp>
        <p:nvSpPr>
          <p:cNvPr id="4" name="Title 3"/>
          <p:cNvSpPr>
            <a:spLocks noGrp="1"/>
          </p:cNvSpPr>
          <p:nvPr>
            <p:ph type="title"/>
          </p:nvPr>
        </p:nvSpPr>
        <p:spPr/>
        <p:txBody>
          <a:bodyPr/>
          <a:lstStyle/>
          <a:p>
            <a:r>
              <a:rPr lang="en-AU" dirty="0"/>
              <a:t>Bloom’s taxonomy</a:t>
            </a:r>
          </a:p>
        </p:txBody>
      </p:sp>
      <p:sp>
        <p:nvSpPr>
          <p:cNvPr id="5" name="Content Placeholder 4"/>
          <p:cNvSpPr>
            <a:spLocks noGrp="1"/>
          </p:cNvSpPr>
          <p:nvPr>
            <p:ph sz="half" idx="1"/>
          </p:nvPr>
        </p:nvSpPr>
        <p:spPr/>
        <p:txBody>
          <a:bodyPr/>
          <a:lstStyle/>
          <a:p>
            <a:pPr marL="0" lvl="1" indent="0" algn="ctr">
              <a:buNone/>
            </a:pPr>
            <a:r>
              <a:rPr lang="en-AU" dirty="0"/>
              <a:t>There’s a useful tool for creating learning outcomes called </a:t>
            </a:r>
            <a:r>
              <a:rPr lang="en-AU" b="1" dirty="0"/>
              <a:t>Bloom’s Taxonomy</a:t>
            </a:r>
            <a:r>
              <a:rPr lang="en-AU" dirty="0"/>
              <a:t>. </a:t>
            </a:r>
          </a:p>
          <a:p>
            <a:pPr marL="0" lvl="1" indent="0">
              <a:buNone/>
            </a:pPr>
            <a:endParaRPr lang="en-AU" dirty="0"/>
          </a:p>
          <a:p>
            <a:pPr marL="0" lvl="1" indent="0">
              <a:buNone/>
            </a:pPr>
            <a:endParaRPr lang="en-AU" dirty="0"/>
          </a:p>
          <a:p>
            <a:pPr marL="0" lvl="1" indent="0">
              <a:buNone/>
            </a:pPr>
            <a:endParaRPr lang="en-AU" dirty="0"/>
          </a:p>
          <a:p>
            <a:pPr marL="0" lvl="1" indent="0">
              <a:buNone/>
            </a:pPr>
            <a:endParaRPr lang="en-AU" dirty="0"/>
          </a:p>
          <a:p>
            <a:pPr marL="0" lvl="1" indent="0">
              <a:buNone/>
            </a:pPr>
            <a:endParaRPr lang="en-AU" dirty="0"/>
          </a:p>
          <a:p>
            <a:endParaRPr lang="en-AU" dirty="0"/>
          </a:p>
          <a:p>
            <a:pPr marL="0" indent="0">
              <a:buNone/>
            </a:pPr>
            <a:endParaRPr lang="en-AU" dirty="0"/>
          </a:p>
        </p:txBody>
      </p:sp>
      <p:sp>
        <p:nvSpPr>
          <p:cNvPr id="6" name="Content Placeholder 5"/>
          <p:cNvSpPr>
            <a:spLocks noGrp="1"/>
          </p:cNvSpPr>
          <p:nvPr>
            <p:ph sz="half" idx="2"/>
          </p:nvPr>
        </p:nvSpPr>
        <p:spPr/>
        <p:txBody>
          <a:bodyPr/>
          <a:lstStyle/>
          <a:p>
            <a:pPr marL="0" lvl="1" indent="0" algn="ctr">
              <a:spcBef>
                <a:spcPts val="600"/>
              </a:spcBef>
              <a:buClr>
                <a:schemeClr val="accent2"/>
              </a:buClr>
              <a:buNone/>
            </a:pPr>
            <a:r>
              <a:rPr lang="en-AU" dirty="0"/>
              <a:t>It contains a list of </a:t>
            </a:r>
            <a:r>
              <a:rPr lang="en-AU" dirty="0" smtClean="0"/>
              <a:t>recommended </a:t>
            </a:r>
            <a:r>
              <a:rPr lang="en-AU" dirty="0"/>
              <a:t>verbs to include – ones that are objective and verifiable.</a:t>
            </a:r>
          </a:p>
          <a:p>
            <a:pPr marL="0" indent="0">
              <a:buNone/>
            </a:pPr>
            <a:endParaRPr lang="en-AU" dirty="0"/>
          </a:p>
        </p:txBody>
      </p:sp>
      <p:pic>
        <p:nvPicPr>
          <p:cNvPr id="7" name="table"/>
          <p:cNvPicPr>
            <a:picLocks noChangeAspect="1"/>
          </p:cNvPicPr>
          <p:nvPr/>
        </p:nvPicPr>
        <p:blipFill>
          <a:blip r:embed="rId2"/>
          <a:stretch>
            <a:fillRect/>
          </a:stretch>
        </p:blipFill>
        <p:spPr>
          <a:xfrm>
            <a:off x="814700" y="3177441"/>
            <a:ext cx="7186300" cy="3528159"/>
          </a:xfrm>
          <a:prstGeom prst="rect">
            <a:avLst/>
          </a:prstGeom>
        </p:spPr>
      </p:pic>
    </p:spTree>
    <p:extLst>
      <p:ext uri="{BB962C8B-B14F-4D97-AF65-F5344CB8AC3E}">
        <p14:creationId xmlns:p14="http://schemas.microsoft.com/office/powerpoint/2010/main" val="7400546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type="body" sz="half" idx="2"/>
          </p:nvPr>
        </p:nvSpPr>
        <p:spPr/>
        <p:txBody>
          <a:bodyPr>
            <a:normAutofit/>
          </a:bodyPr>
          <a:lstStyle/>
          <a:p>
            <a:pPr marL="0" lvl="1" indent="0">
              <a:buNone/>
            </a:pPr>
            <a:r>
              <a:rPr lang="en-AU" sz="1400" b="1" dirty="0"/>
              <a:t>Bloom’s Taxonomy</a:t>
            </a:r>
            <a:r>
              <a:rPr lang="en-AU" sz="1400" dirty="0"/>
              <a:t> includes a hierarchy to guide you.</a:t>
            </a:r>
          </a:p>
          <a:p>
            <a:pPr marL="0" lvl="1" indent="0">
              <a:buNone/>
            </a:pPr>
            <a:endParaRPr lang="en-AU" sz="1400" dirty="0"/>
          </a:p>
          <a:p>
            <a:pPr marL="0" lvl="1" indent="0">
              <a:buNone/>
            </a:pPr>
            <a:r>
              <a:rPr lang="en-AU" sz="1400" dirty="0"/>
              <a:t>What level of proficiency do the learners need to demonstrate?</a:t>
            </a:r>
          </a:p>
          <a:p>
            <a:pPr marL="0" lvl="1" indent="0">
              <a:buNone/>
            </a:pPr>
            <a:endParaRPr lang="en-AU" sz="1400" dirty="0"/>
          </a:p>
          <a:p>
            <a:pPr marL="0" lvl="1" indent="0">
              <a:buNone/>
            </a:pPr>
            <a:r>
              <a:rPr lang="en-AU" sz="1400" dirty="0"/>
              <a:t>For basic skills and information, simply being able to recall certain makes may be sufficient.</a:t>
            </a:r>
          </a:p>
          <a:p>
            <a:pPr marL="0" lvl="1" indent="0">
              <a:buNone/>
            </a:pPr>
            <a:endParaRPr lang="en-AU" sz="1400" dirty="0"/>
          </a:p>
          <a:p>
            <a:pPr marL="0" lvl="1" indent="0">
              <a:buNone/>
            </a:pPr>
            <a:r>
              <a:rPr lang="en-AU" sz="1400" dirty="0"/>
              <a:t>For more complex skills, learners may be expected to apply or create specific things. </a:t>
            </a:r>
          </a:p>
          <a:p>
            <a:pPr marL="0" lvl="1" indent="0">
              <a:buNone/>
            </a:pPr>
            <a:endParaRPr lang="en-AU" sz="1400" dirty="0"/>
          </a:p>
          <a:p>
            <a:endParaRPr lang="en-AU" sz="1400" dirty="0"/>
          </a:p>
          <a:p>
            <a:pPr marL="0" indent="0">
              <a:buNone/>
            </a:pPr>
            <a:endParaRPr lang="en-AU" sz="1400" dirty="0"/>
          </a:p>
        </p:txBody>
      </p:sp>
      <p:sp>
        <p:nvSpPr>
          <p:cNvPr id="2" name="Slide Number Placeholder 1"/>
          <p:cNvSpPr>
            <a:spLocks noGrp="1"/>
          </p:cNvSpPr>
          <p:nvPr>
            <p:ph type="sldNum" sz="quarter" idx="11"/>
          </p:nvPr>
        </p:nvSpPr>
        <p:spPr/>
        <p:txBody>
          <a:bodyPr/>
          <a:lstStyle/>
          <a:p>
            <a:pPr eaLnBrk="1" latinLnBrk="0" hangingPunct="1"/>
            <a:fld id="{D2E57653-3E58-4892-A7ED-712530ACC680}" type="slidenum">
              <a:rPr kumimoji="0" lang="en-US" smtClean="0"/>
              <a:pPr eaLnBrk="1" latinLnBrk="0" hangingPunct="1"/>
              <a:t>24</a:t>
            </a:fld>
            <a:endParaRPr kumimoji="0"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1" y="1705431"/>
            <a:ext cx="6280832" cy="35356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8"/>
          <p:cNvSpPr/>
          <p:nvPr/>
        </p:nvSpPr>
        <p:spPr>
          <a:xfrm>
            <a:off x="228601" y="5253335"/>
            <a:ext cx="6280832" cy="461665"/>
          </a:xfrm>
          <a:prstGeom prst="rect">
            <a:avLst/>
          </a:prstGeom>
        </p:spPr>
        <p:txBody>
          <a:bodyPr wrap="square">
            <a:spAutoFit/>
          </a:bodyPr>
          <a:lstStyle/>
          <a:p>
            <a:r>
              <a:rPr lang="en-US" sz="1200" dirty="0"/>
              <a:t>Armstrong, P. (2010). Bloom’s Taxonomy. Vanderbilt University Center for Teaching. Retrieved 15/06/2022 from https://cft.vanderbilt.edu/guides-sub-pages/blooms-taxonomy/.</a:t>
            </a:r>
            <a:endParaRPr lang="en-AU" sz="1200" dirty="0"/>
          </a:p>
        </p:txBody>
      </p:sp>
    </p:spTree>
    <p:extLst>
      <p:ext uri="{BB962C8B-B14F-4D97-AF65-F5344CB8AC3E}">
        <p14:creationId xmlns:p14="http://schemas.microsoft.com/office/powerpoint/2010/main" val="35072368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eaLnBrk="1" latinLnBrk="0" hangingPunct="1"/>
            <a:fld id="{D2E57653-3E58-4892-A7ED-712530ACC680}" type="slidenum">
              <a:rPr kumimoji="0" lang="en-US" smtClean="0"/>
              <a:pPr eaLnBrk="1" latinLnBrk="0" hangingPunct="1"/>
              <a:t>25</a:t>
            </a:fld>
            <a:endParaRPr kumimoji="0" lang="en-US"/>
          </a:p>
        </p:txBody>
      </p:sp>
      <p:sp>
        <p:nvSpPr>
          <p:cNvPr id="6" name="Title 5"/>
          <p:cNvSpPr>
            <a:spLocks noGrp="1"/>
          </p:cNvSpPr>
          <p:nvPr>
            <p:ph type="title"/>
          </p:nvPr>
        </p:nvSpPr>
        <p:spPr/>
        <p:txBody>
          <a:bodyPr/>
          <a:lstStyle/>
          <a:p>
            <a:r>
              <a:rPr lang="en-AU" dirty="0"/>
              <a:t>Bloom’s taxonomy</a:t>
            </a:r>
          </a:p>
        </p:txBody>
      </p:sp>
      <p:pic>
        <p:nvPicPr>
          <p:cNvPr id="7" name="table"/>
          <p:cNvPicPr>
            <a:picLocks noChangeAspect="1"/>
          </p:cNvPicPr>
          <p:nvPr/>
        </p:nvPicPr>
        <p:blipFill>
          <a:blip r:embed="rId2"/>
          <a:stretch>
            <a:fillRect/>
          </a:stretch>
        </p:blipFill>
        <p:spPr>
          <a:xfrm>
            <a:off x="304801" y="1295400"/>
            <a:ext cx="8558272" cy="4572000"/>
          </a:xfrm>
          <a:prstGeom prst="rect">
            <a:avLst/>
          </a:prstGeom>
        </p:spPr>
      </p:pic>
      <p:sp>
        <p:nvSpPr>
          <p:cNvPr id="8" name="Arrow: Right 9">
            <a:extLst>
              <a:ext uri="{FF2B5EF4-FFF2-40B4-BE49-F238E27FC236}">
                <a16:creationId xmlns:lc="http://schemas.openxmlformats.org/drawingml/2006/lockedCanvas" xmlns:a16="http://schemas.microsoft.com/office/drawing/2014/main" xmlns="" id="{B97ACE93-DE8A-4F69-B66E-0C5E5F3372A0}"/>
              </a:ext>
            </a:extLst>
          </p:cNvPr>
          <p:cNvSpPr/>
          <p:nvPr/>
        </p:nvSpPr>
        <p:spPr>
          <a:xfrm rot="16200000">
            <a:off x="-1201927" y="3109427"/>
            <a:ext cx="3168352" cy="607101"/>
          </a:xfrm>
          <a:prstGeom prst="rightArrow">
            <a:avLst>
              <a:gd name="adj1" fmla="val 50000"/>
              <a:gd name="adj2" fmla="val 94960"/>
            </a:avLst>
          </a:prstGeom>
        </p:spPr>
        <p:style>
          <a:lnRef idx="3">
            <a:schemeClr val="lt1"/>
          </a:lnRef>
          <a:fillRef idx="1">
            <a:schemeClr val="accent6"/>
          </a:fillRef>
          <a:effectRef idx="1">
            <a:schemeClr val="accent6"/>
          </a:effectRef>
          <a:fontRef idx="minor">
            <a:schemeClr val="lt1"/>
          </a:fontRef>
        </p:style>
        <p:txBody>
          <a:bodyPr rtlCol="0" anchor="ctr"/>
          <a:lstStyle>
            <a:defPPr>
              <a:defRPr lang="en-US"/>
            </a:defPPr>
            <a:lvl1pPr marL="0" algn="l" defTabSz="1088776" rtl="0" eaLnBrk="1" latinLnBrk="0" hangingPunct="1">
              <a:defRPr sz="1800" kern="1200">
                <a:solidFill>
                  <a:schemeClr val="lt1"/>
                </a:solidFill>
                <a:latin typeface="+mn-lt"/>
                <a:ea typeface="+mn-ea"/>
                <a:cs typeface="+mn-cs"/>
              </a:defRPr>
            </a:lvl1pPr>
            <a:lvl2pPr marL="544388" algn="l" defTabSz="1088776" rtl="0" eaLnBrk="1" latinLnBrk="0" hangingPunct="1">
              <a:defRPr sz="1800" kern="1200">
                <a:solidFill>
                  <a:schemeClr val="lt1"/>
                </a:solidFill>
                <a:latin typeface="+mn-lt"/>
                <a:ea typeface="+mn-ea"/>
                <a:cs typeface="+mn-cs"/>
              </a:defRPr>
            </a:lvl2pPr>
            <a:lvl3pPr marL="1088776" algn="l" defTabSz="1088776" rtl="0" eaLnBrk="1" latinLnBrk="0" hangingPunct="1">
              <a:defRPr sz="1800" kern="1200">
                <a:solidFill>
                  <a:schemeClr val="lt1"/>
                </a:solidFill>
                <a:latin typeface="+mn-lt"/>
                <a:ea typeface="+mn-ea"/>
                <a:cs typeface="+mn-cs"/>
              </a:defRPr>
            </a:lvl3pPr>
            <a:lvl4pPr marL="1633164" algn="l" defTabSz="1088776" rtl="0" eaLnBrk="1" latinLnBrk="0" hangingPunct="1">
              <a:defRPr sz="1800" kern="1200">
                <a:solidFill>
                  <a:schemeClr val="lt1"/>
                </a:solidFill>
                <a:latin typeface="+mn-lt"/>
                <a:ea typeface="+mn-ea"/>
                <a:cs typeface="+mn-cs"/>
              </a:defRPr>
            </a:lvl4pPr>
            <a:lvl5pPr marL="2177552" algn="l" defTabSz="1088776" rtl="0" eaLnBrk="1" latinLnBrk="0" hangingPunct="1">
              <a:defRPr sz="1800" kern="1200">
                <a:solidFill>
                  <a:schemeClr val="lt1"/>
                </a:solidFill>
                <a:latin typeface="+mn-lt"/>
                <a:ea typeface="+mn-ea"/>
                <a:cs typeface="+mn-cs"/>
              </a:defRPr>
            </a:lvl5pPr>
            <a:lvl6pPr marL="2721940" algn="l" defTabSz="1088776" rtl="0" eaLnBrk="1" latinLnBrk="0" hangingPunct="1">
              <a:defRPr sz="1800" kern="1200">
                <a:solidFill>
                  <a:schemeClr val="lt1"/>
                </a:solidFill>
                <a:latin typeface="+mn-lt"/>
                <a:ea typeface="+mn-ea"/>
                <a:cs typeface="+mn-cs"/>
              </a:defRPr>
            </a:lvl6pPr>
            <a:lvl7pPr marL="3266328" algn="l" defTabSz="1088776" rtl="0" eaLnBrk="1" latinLnBrk="0" hangingPunct="1">
              <a:defRPr sz="1800" kern="1200">
                <a:solidFill>
                  <a:schemeClr val="lt1"/>
                </a:solidFill>
                <a:latin typeface="+mn-lt"/>
                <a:ea typeface="+mn-ea"/>
                <a:cs typeface="+mn-cs"/>
              </a:defRPr>
            </a:lvl7pPr>
            <a:lvl8pPr marL="3810716" algn="l" defTabSz="1088776" rtl="0" eaLnBrk="1" latinLnBrk="0" hangingPunct="1">
              <a:defRPr sz="1800" kern="1200">
                <a:solidFill>
                  <a:schemeClr val="lt1"/>
                </a:solidFill>
                <a:latin typeface="+mn-lt"/>
                <a:ea typeface="+mn-ea"/>
                <a:cs typeface="+mn-cs"/>
              </a:defRPr>
            </a:lvl8pPr>
            <a:lvl9pPr marL="4355104" algn="l" defTabSz="1088776" rtl="0" eaLnBrk="1" latinLnBrk="0" hangingPunct="1">
              <a:defRPr sz="1800" kern="1200">
                <a:solidFill>
                  <a:schemeClr val="lt1"/>
                </a:solidFill>
                <a:latin typeface="+mn-lt"/>
                <a:ea typeface="+mn-ea"/>
                <a:cs typeface="+mn-cs"/>
              </a:defRPr>
            </a:lvl9pPr>
          </a:lstStyle>
          <a:p>
            <a:pPr algn="ctr"/>
            <a:r>
              <a:rPr lang="en-AU" dirty="0"/>
              <a:t>Complexity</a:t>
            </a:r>
          </a:p>
        </p:txBody>
      </p:sp>
    </p:spTree>
    <p:extLst>
      <p:ext uri="{BB962C8B-B14F-4D97-AF65-F5344CB8AC3E}">
        <p14:creationId xmlns:p14="http://schemas.microsoft.com/office/powerpoint/2010/main" val="14974451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noAutofit/>
          </a:bodyPr>
          <a:lstStyle/>
          <a:p>
            <a:pPr marL="0" indent="0">
              <a:lnSpc>
                <a:spcPct val="80000"/>
              </a:lnSpc>
              <a:buFont typeface="Wingdings 2"/>
              <a:buNone/>
            </a:pPr>
            <a:r>
              <a:rPr lang="en-AU" sz="1600" dirty="0"/>
              <a:t>By the end of this training, you’ll be able to:</a:t>
            </a:r>
          </a:p>
          <a:p>
            <a:pPr marL="186690" indent="-285750">
              <a:lnSpc>
                <a:spcPct val="80000"/>
              </a:lnSpc>
            </a:pPr>
            <a:r>
              <a:rPr lang="en-AU" sz="1600" b="1" dirty="0"/>
              <a:t>Craft learning experiences around the learners’ needs, knowledge level and expectations,</a:t>
            </a:r>
          </a:p>
          <a:p>
            <a:pPr marL="186690" indent="-285750">
              <a:lnSpc>
                <a:spcPct val="80000"/>
              </a:lnSpc>
            </a:pPr>
            <a:r>
              <a:rPr lang="en-AU" sz="1600" dirty="0"/>
              <a:t>Instil the right attitude in learners before the course even begins, when you clearly define what the learners will get from your course,</a:t>
            </a:r>
          </a:p>
          <a:p>
            <a:pPr marL="186690" indent="-285750">
              <a:lnSpc>
                <a:spcPct val="80000"/>
              </a:lnSpc>
            </a:pPr>
            <a:r>
              <a:rPr lang="en-AU" sz="1600" b="1" dirty="0"/>
              <a:t>Keep the learners’ attention and enthusiasm from start to finish – no matter how “boring” your content is – using the “attention wave” principle,</a:t>
            </a:r>
          </a:p>
          <a:p>
            <a:pPr marL="186690" indent="-285750">
              <a:lnSpc>
                <a:spcPct val="80000"/>
              </a:lnSpc>
            </a:pPr>
            <a:r>
              <a:rPr lang="en-AU" sz="1600" dirty="0"/>
              <a:t>Cultivate excitement, so that your learners are eager to not only learn but apply what they learn,</a:t>
            </a:r>
          </a:p>
          <a:p>
            <a:pPr marL="186690" indent="-285750">
              <a:lnSpc>
                <a:spcPct val="80000"/>
              </a:lnSpc>
            </a:pPr>
            <a:r>
              <a:rPr lang="en-AU" sz="1600" b="1" dirty="0"/>
              <a:t>Use the “</a:t>
            </a:r>
            <a:r>
              <a:rPr lang="en-AU" sz="1600" b="1" dirty="0" err="1"/>
              <a:t>BnW</a:t>
            </a:r>
            <a:r>
              <a:rPr lang="en-AU" sz="1600" b="1" dirty="0"/>
              <a:t> Factor” to lock in principles so deeply, your learners will never forget them,</a:t>
            </a:r>
          </a:p>
          <a:p>
            <a:pPr marL="186690" indent="-285750">
              <a:lnSpc>
                <a:spcPct val="80000"/>
              </a:lnSpc>
            </a:pPr>
            <a:r>
              <a:rPr lang="en-AU" sz="1600" dirty="0"/>
              <a:t>Build suspense and anticipation when you apply a Hollywood-inspired technique to your lesson design,</a:t>
            </a:r>
          </a:p>
          <a:p>
            <a:pPr marL="186690" indent="-285750">
              <a:lnSpc>
                <a:spcPct val="80000"/>
              </a:lnSpc>
            </a:pPr>
            <a:r>
              <a:rPr lang="en-AU" sz="1600" b="1" dirty="0"/>
              <a:t>Apply the simple loop that engages the learner’s entire mind, reinforcing your content without being repetitive,</a:t>
            </a:r>
          </a:p>
          <a:p>
            <a:pPr marL="186690" indent="-285750">
              <a:lnSpc>
                <a:spcPct val="80000"/>
              </a:lnSpc>
            </a:pPr>
            <a:r>
              <a:rPr lang="en-AU" sz="1600" dirty="0"/>
              <a:t>Use simple, almost hypnotic language principles that inspires learners to follow your directions and learn more effectively,</a:t>
            </a:r>
          </a:p>
          <a:p>
            <a:pPr marL="186690" indent="-285750">
              <a:lnSpc>
                <a:spcPct val="80000"/>
              </a:lnSpc>
            </a:pPr>
            <a:r>
              <a:rPr lang="en-AU" sz="1600" b="1" dirty="0"/>
              <a:t>Explain what the ultimate learning tool is and how to use it your courses,</a:t>
            </a:r>
          </a:p>
          <a:p>
            <a:pPr marL="186690" indent="-285750">
              <a:lnSpc>
                <a:spcPct val="80000"/>
              </a:lnSpc>
            </a:pPr>
            <a:r>
              <a:rPr lang="en-AU" sz="1600" dirty="0"/>
              <a:t>Use the “Child at a Theme Park” technique to instil any attitude into your learners,</a:t>
            </a:r>
          </a:p>
          <a:p>
            <a:pPr marL="186690" indent="-285750">
              <a:lnSpc>
                <a:spcPct val="80000"/>
              </a:lnSpc>
            </a:pPr>
            <a:r>
              <a:rPr lang="en-AU" sz="1600" b="1" dirty="0"/>
              <a:t>Apply a principle right out of art school to direct attention anywhere you want it.</a:t>
            </a:r>
          </a:p>
          <a:p>
            <a:pPr marL="0" indent="0">
              <a:lnSpc>
                <a:spcPct val="80000"/>
              </a:lnSpc>
              <a:buFont typeface="Wingdings 2"/>
              <a:buNone/>
            </a:pPr>
            <a:endParaRPr lang="en-AU" sz="1600" dirty="0"/>
          </a:p>
          <a:p>
            <a:pPr marL="0" indent="0">
              <a:lnSpc>
                <a:spcPct val="80000"/>
              </a:lnSpc>
              <a:buFont typeface="Wingdings 2"/>
              <a:buNone/>
            </a:pPr>
            <a:endParaRPr lang="en-AU" sz="1600" dirty="0"/>
          </a:p>
        </p:txBody>
      </p:sp>
      <p:sp>
        <p:nvSpPr>
          <p:cNvPr id="2" name="Slide Number Placeholder 1"/>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26</a:t>
            </a:fld>
            <a:endParaRPr kumimoji="0" lang="en-US"/>
          </a:p>
        </p:txBody>
      </p:sp>
      <p:sp>
        <p:nvSpPr>
          <p:cNvPr id="4" name="Title 3"/>
          <p:cNvSpPr>
            <a:spLocks noGrp="1"/>
          </p:cNvSpPr>
          <p:nvPr>
            <p:ph type="title"/>
          </p:nvPr>
        </p:nvSpPr>
        <p:spPr/>
        <p:txBody>
          <a:bodyPr>
            <a:normAutofit fontScale="90000"/>
          </a:bodyPr>
          <a:lstStyle/>
          <a:p>
            <a:r>
              <a:rPr lang="en-AU" dirty="0"/>
              <a:t>What are the bloom’s levels for these learning outcomes? </a:t>
            </a:r>
          </a:p>
        </p:txBody>
      </p:sp>
    </p:spTree>
    <p:extLst>
      <p:ext uri="{BB962C8B-B14F-4D97-AF65-F5344CB8AC3E}">
        <p14:creationId xmlns:p14="http://schemas.microsoft.com/office/powerpoint/2010/main" val="6726565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eaLnBrk="1" latinLnBrk="0" hangingPunct="1"/>
            <a:fld id="{D2E57653-3E58-4892-A7ED-712530ACC680}" type="slidenum">
              <a:rPr kumimoji="0" lang="en-US" smtClean="0"/>
              <a:pPr eaLnBrk="1" latinLnBrk="0" hangingPunct="1"/>
              <a:t>27</a:t>
            </a:fld>
            <a:endParaRPr kumimoji="0" lang="en-US"/>
          </a:p>
        </p:txBody>
      </p:sp>
      <p:sp>
        <p:nvSpPr>
          <p:cNvPr id="8" name="Title 7"/>
          <p:cNvSpPr>
            <a:spLocks noGrp="1"/>
          </p:cNvSpPr>
          <p:nvPr>
            <p:ph type="title"/>
          </p:nvPr>
        </p:nvSpPr>
        <p:spPr/>
        <p:txBody>
          <a:bodyPr/>
          <a:lstStyle/>
          <a:p>
            <a:r>
              <a:rPr lang="en-AU" dirty="0" smtClean="0"/>
              <a:t>Module 2: The Attention Wave</a:t>
            </a:r>
            <a:endParaRPr lang="en-AU" dirty="0"/>
          </a:p>
        </p:txBody>
      </p:sp>
      <p:sp>
        <p:nvSpPr>
          <p:cNvPr id="9" name="Text Placeholder 8"/>
          <p:cNvSpPr>
            <a:spLocks noGrp="1"/>
          </p:cNvSpPr>
          <p:nvPr>
            <p:ph type="body" idx="1"/>
          </p:nvPr>
        </p:nvSpPr>
        <p:spPr/>
        <p:txBody>
          <a:bodyPr>
            <a:normAutofit fontScale="77500" lnSpcReduction="20000"/>
          </a:bodyPr>
          <a:lstStyle/>
          <a:p>
            <a:r>
              <a:rPr lang="en-AU" sz="2600" dirty="0"/>
              <a:t>For </a:t>
            </a:r>
            <a:endParaRPr lang="en-AU" sz="2600" dirty="0" smtClean="0"/>
          </a:p>
          <a:p>
            <a:pPr marL="342900" indent="-169863">
              <a:buFont typeface="Arial" panose="020B0604020202020204" pitchFamily="34" charset="0"/>
              <a:buChar char="•"/>
            </a:pPr>
            <a:r>
              <a:rPr lang="en-AU" sz="2600" dirty="0" smtClean="0"/>
              <a:t>Learning Designers</a:t>
            </a:r>
          </a:p>
          <a:p>
            <a:pPr marL="342900" indent="-169863">
              <a:buFont typeface="Arial" panose="020B0604020202020204" pitchFamily="34" charset="0"/>
              <a:buChar char="•"/>
            </a:pPr>
            <a:r>
              <a:rPr lang="en-AU" sz="2600" dirty="0" smtClean="0"/>
              <a:t>Presenters</a:t>
            </a:r>
            <a:endParaRPr lang="en-AU" sz="2600" dirty="0"/>
          </a:p>
          <a:p>
            <a:endParaRPr lang="en-AU" dirty="0"/>
          </a:p>
        </p:txBody>
      </p:sp>
    </p:spTree>
    <p:extLst>
      <p:ext uri="{BB962C8B-B14F-4D97-AF65-F5344CB8AC3E}">
        <p14:creationId xmlns:p14="http://schemas.microsoft.com/office/powerpoint/2010/main" val="30802509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marL="0" lvl="1" indent="0">
              <a:buNone/>
            </a:pPr>
            <a:r>
              <a:rPr lang="en-AU" dirty="0"/>
              <a:t>Think about a really bad presentation you’ve seen or sat through.</a:t>
            </a:r>
          </a:p>
          <a:p>
            <a:pPr marL="0" lvl="1" indent="0">
              <a:buNone/>
            </a:pPr>
            <a:endParaRPr lang="en-AU" dirty="0"/>
          </a:p>
          <a:p>
            <a:pPr marL="0" lvl="1" indent="0">
              <a:buNone/>
            </a:pPr>
            <a:r>
              <a:rPr lang="en-AU" dirty="0"/>
              <a:t>(Or delivered – no judgement here!)</a:t>
            </a:r>
          </a:p>
          <a:p>
            <a:pPr marL="0" lvl="1" indent="0">
              <a:buNone/>
            </a:pPr>
            <a:endParaRPr lang="en-AU" dirty="0"/>
          </a:p>
          <a:p>
            <a:pPr marL="0" lvl="1" indent="0">
              <a:buNone/>
            </a:pPr>
            <a:r>
              <a:rPr lang="en-AU" dirty="0"/>
              <a:t>Think about how the information came across. Forget about that the information </a:t>
            </a:r>
            <a:r>
              <a:rPr lang="en-AU" i="1" dirty="0"/>
              <a:t>was</a:t>
            </a:r>
            <a:r>
              <a:rPr lang="en-AU" dirty="0"/>
              <a:t> for a moment – what about the delivery made it so dull and hard to focus on?</a:t>
            </a:r>
          </a:p>
          <a:p>
            <a:pPr marL="0" indent="0">
              <a:buNone/>
            </a:pPr>
            <a:endParaRPr lang="en-AU" dirty="0"/>
          </a:p>
        </p:txBody>
      </p:sp>
      <p:sp>
        <p:nvSpPr>
          <p:cNvPr id="2" name="Slide Number Placeholder 1"/>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28</a:t>
            </a:fld>
            <a:endParaRPr kumimoji="0" lang="en-US"/>
          </a:p>
        </p:txBody>
      </p:sp>
      <p:sp>
        <p:nvSpPr>
          <p:cNvPr id="5" name="Title 4"/>
          <p:cNvSpPr>
            <a:spLocks noGrp="1"/>
          </p:cNvSpPr>
          <p:nvPr>
            <p:ph type="title"/>
          </p:nvPr>
        </p:nvSpPr>
        <p:spPr/>
        <p:txBody>
          <a:bodyPr/>
          <a:lstStyle/>
          <a:p>
            <a:r>
              <a:rPr lang="en-AU" dirty="0"/>
              <a:t>The spice of learning</a:t>
            </a:r>
          </a:p>
        </p:txBody>
      </p:sp>
    </p:spTree>
    <p:extLst>
      <p:ext uri="{BB962C8B-B14F-4D97-AF65-F5344CB8AC3E}">
        <p14:creationId xmlns:p14="http://schemas.microsoft.com/office/powerpoint/2010/main" val="21840106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marL="0" lvl="1" indent="0">
              <a:buNone/>
            </a:pPr>
            <a:r>
              <a:rPr lang="en-AU" dirty="0"/>
              <a:t>The classically bad presenter is monotonous. Everything comes at the same rate and at the same pitch. </a:t>
            </a:r>
          </a:p>
          <a:p>
            <a:pPr marL="0" lvl="1" indent="0">
              <a:buNone/>
            </a:pPr>
            <a:endParaRPr lang="en-AU" dirty="0"/>
          </a:p>
          <a:p>
            <a:pPr marL="0" lvl="1" indent="0">
              <a:buNone/>
            </a:pPr>
            <a:r>
              <a:rPr lang="en-AU" dirty="0"/>
              <a:t>The classically bad presentation is series of massive block of text.</a:t>
            </a:r>
          </a:p>
          <a:p>
            <a:pPr marL="0" lvl="1" indent="0">
              <a:buNone/>
            </a:pPr>
            <a:endParaRPr lang="en-AU" dirty="0"/>
          </a:p>
          <a:p>
            <a:pPr marL="0" lvl="1" indent="0">
              <a:buNone/>
            </a:pPr>
            <a:r>
              <a:rPr lang="en-AU" dirty="0"/>
              <a:t>But… why?</a:t>
            </a:r>
          </a:p>
          <a:p>
            <a:pPr marL="0" lvl="1" indent="0">
              <a:buNone/>
            </a:pPr>
            <a:endParaRPr lang="en-AU" dirty="0"/>
          </a:p>
          <a:p>
            <a:pPr marL="0" lvl="1" indent="0">
              <a:buNone/>
            </a:pPr>
            <a:r>
              <a:rPr lang="en-AU" dirty="0"/>
              <a:t>And what can we do about that?</a:t>
            </a:r>
          </a:p>
        </p:txBody>
      </p:sp>
      <p:sp>
        <p:nvSpPr>
          <p:cNvPr id="2" name="Slide Number Placeholder 1"/>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29</a:t>
            </a:fld>
            <a:endParaRPr kumimoji="0" lang="en-US"/>
          </a:p>
        </p:txBody>
      </p:sp>
      <p:sp>
        <p:nvSpPr>
          <p:cNvPr id="5" name="Title 4"/>
          <p:cNvSpPr>
            <a:spLocks noGrp="1"/>
          </p:cNvSpPr>
          <p:nvPr>
            <p:ph type="title"/>
          </p:nvPr>
        </p:nvSpPr>
        <p:spPr/>
        <p:txBody>
          <a:bodyPr/>
          <a:lstStyle/>
          <a:p>
            <a:r>
              <a:rPr lang="en-AU" dirty="0"/>
              <a:t>The spice of learning</a:t>
            </a:r>
          </a:p>
        </p:txBody>
      </p:sp>
    </p:spTree>
    <p:extLst>
      <p:ext uri="{BB962C8B-B14F-4D97-AF65-F5344CB8AC3E}">
        <p14:creationId xmlns:p14="http://schemas.microsoft.com/office/powerpoint/2010/main" val="25480769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noChangeAspect="1"/>
          </p:cNvPicPr>
          <p:nvPr>
            <p:ph sz="quarter" idx="1"/>
          </p:nvPr>
        </p:nvPicPr>
        <p:blipFill>
          <a:blip r:embed="rId3" cstate="print">
            <a:extLst>
              <a:ext uri="{28A0092B-C50C-407E-A947-70E740481C1C}">
                <a14:useLocalDpi xmlns:a14="http://schemas.microsoft.com/office/drawing/2010/main" val="0"/>
              </a:ext>
            </a:extLst>
          </a:blip>
          <a:stretch>
            <a:fillRect/>
          </a:stretch>
        </p:blipFill>
        <p:spPr>
          <a:xfrm>
            <a:off x="457200" y="1231900"/>
            <a:ext cx="6248400" cy="4165600"/>
          </a:xfrm>
        </p:spPr>
      </p:pic>
      <p:sp>
        <p:nvSpPr>
          <p:cNvPr id="7" name="Text Placeholder 6"/>
          <p:cNvSpPr>
            <a:spLocks noGrp="1"/>
          </p:cNvSpPr>
          <p:nvPr>
            <p:ph type="body" idx="2"/>
          </p:nvPr>
        </p:nvSpPr>
        <p:spPr>
          <a:xfrm>
            <a:off x="6781800" y="1219200"/>
            <a:ext cx="1984248" cy="4191000"/>
          </a:xfrm>
        </p:spPr>
        <p:txBody>
          <a:bodyPr>
            <a:normAutofit lnSpcReduction="10000"/>
          </a:bodyPr>
          <a:lstStyle/>
          <a:p>
            <a:r>
              <a:rPr lang="en-AU" dirty="0"/>
              <a:t>Imagine someone telling you something important – maybe they’re sharing exciting news.</a:t>
            </a:r>
          </a:p>
          <a:p>
            <a:endParaRPr lang="en-AU" dirty="0"/>
          </a:p>
          <a:p>
            <a:r>
              <a:rPr lang="en-AU" dirty="0"/>
              <a:t>They’ll be animated and energised – their tone and pace will vary and their body language will be lively.</a:t>
            </a:r>
          </a:p>
        </p:txBody>
      </p:sp>
      <p:sp>
        <p:nvSpPr>
          <p:cNvPr id="3" name="Slide Number Placeholder 2"/>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30</a:t>
            </a:fld>
            <a:endParaRPr kumimoji="0" lang="en-US"/>
          </a:p>
        </p:txBody>
      </p:sp>
    </p:spTree>
    <p:extLst>
      <p:ext uri="{BB962C8B-B14F-4D97-AF65-F5344CB8AC3E}">
        <p14:creationId xmlns:p14="http://schemas.microsoft.com/office/powerpoint/2010/main" val="41070725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normAutofit fontScale="85000" lnSpcReduction="20000"/>
          </a:bodyPr>
          <a:lstStyle/>
          <a:p>
            <a:pPr marL="0" lvl="1" indent="0">
              <a:buNone/>
            </a:pPr>
            <a:r>
              <a:rPr lang="en-AU" dirty="0"/>
              <a:t>Monotony is your brain’s code for marking something as boring and unimportant. No one with anything important to say – from talking about their promotion to warning you about the wolves circling your camp – does so in a flat, monotone voice.</a:t>
            </a:r>
          </a:p>
          <a:p>
            <a:pPr marL="0" lvl="1" indent="0">
              <a:buNone/>
            </a:pPr>
            <a:endParaRPr lang="en-AU" dirty="0"/>
          </a:p>
          <a:p>
            <a:pPr marL="0" lvl="1" indent="0">
              <a:buNone/>
            </a:pPr>
            <a:r>
              <a:rPr lang="en-AU" dirty="0"/>
              <a:t>In those cases, you couldn’t keep your voice flat if you tried.</a:t>
            </a:r>
          </a:p>
          <a:p>
            <a:pPr marL="0" lvl="1" indent="0">
              <a:buNone/>
            </a:pPr>
            <a:endParaRPr lang="en-AU" dirty="0"/>
          </a:p>
          <a:p>
            <a:pPr marL="0" lvl="1" indent="0">
              <a:buNone/>
            </a:pPr>
            <a:r>
              <a:rPr lang="en-AU" dirty="0"/>
              <a:t>Presenters often talk in monotone because of nerves or bad habits. Sometimes, it’s because they think the content isn’t interesting – either because they worry it’s not interesting to the audience or because it’s too basic for them.</a:t>
            </a:r>
          </a:p>
          <a:p>
            <a:pPr marL="0" lvl="1" indent="0">
              <a:buNone/>
            </a:pPr>
            <a:endParaRPr lang="en-AU" dirty="0"/>
          </a:p>
          <a:p>
            <a:pPr marL="0" lvl="1" indent="0">
              <a:buNone/>
            </a:pPr>
            <a:r>
              <a:rPr lang="en-AU" dirty="0"/>
              <a:t>Sometimes it’s because the training is so badly designed, it’s boring even to them.</a:t>
            </a:r>
          </a:p>
          <a:p>
            <a:pPr marL="0" lvl="1" indent="0">
              <a:buNone/>
            </a:pPr>
            <a:endParaRPr lang="en-AU" dirty="0"/>
          </a:p>
          <a:p>
            <a:pPr marL="0" lvl="1" indent="0">
              <a:buNone/>
            </a:pPr>
            <a:r>
              <a:rPr lang="en-AU" dirty="0"/>
              <a:t>This is a problem. If something is boring, it’s unpersuasive and your brain doesn’t retain it well. </a:t>
            </a:r>
          </a:p>
          <a:p>
            <a:pPr marL="0" indent="0">
              <a:buNone/>
            </a:pPr>
            <a:endParaRPr lang="en-AU" dirty="0"/>
          </a:p>
        </p:txBody>
      </p:sp>
      <p:sp>
        <p:nvSpPr>
          <p:cNvPr id="5" name="Slide Number Placeholder 4"/>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31</a:t>
            </a:fld>
            <a:endParaRPr kumimoji="0" lang="en-US"/>
          </a:p>
        </p:txBody>
      </p:sp>
      <p:sp>
        <p:nvSpPr>
          <p:cNvPr id="6" name="Title 5"/>
          <p:cNvSpPr>
            <a:spLocks noGrp="1"/>
          </p:cNvSpPr>
          <p:nvPr>
            <p:ph type="title"/>
          </p:nvPr>
        </p:nvSpPr>
        <p:spPr/>
        <p:txBody>
          <a:bodyPr/>
          <a:lstStyle/>
          <a:p>
            <a:r>
              <a:rPr lang="en-AU" dirty="0"/>
              <a:t>The boring code</a:t>
            </a:r>
          </a:p>
        </p:txBody>
      </p:sp>
    </p:spTree>
    <p:extLst>
      <p:ext uri="{BB962C8B-B14F-4D97-AF65-F5344CB8AC3E}">
        <p14:creationId xmlns:p14="http://schemas.microsoft.com/office/powerpoint/2010/main" val="30385531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eaLnBrk="1" latinLnBrk="0" hangingPunct="1"/>
            <a:fld id="{D2E57653-3E58-4892-A7ED-712530ACC680}" type="slidenum">
              <a:rPr kumimoji="0" lang="en-US" smtClean="0"/>
              <a:pPr eaLnBrk="1" latinLnBrk="0" hangingPunct="1"/>
              <a:t>32</a:t>
            </a:fld>
            <a:endParaRPr kumimoji="0" lang="en-US"/>
          </a:p>
        </p:txBody>
      </p:sp>
      <p:sp>
        <p:nvSpPr>
          <p:cNvPr id="5" name="Title 4"/>
          <p:cNvSpPr>
            <a:spLocks noGrp="1"/>
          </p:cNvSpPr>
          <p:nvPr>
            <p:ph type="title"/>
          </p:nvPr>
        </p:nvSpPr>
        <p:spPr/>
        <p:txBody>
          <a:bodyPr/>
          <a:lstStyle/>
          <a:p>
            <a:r>
              <a:rPr lang="en-AU" dirty="0"/>
              <a:t>The fascination window</a:t>
            </a:r>
          </a:p>
        </p:txBody>
      </p:sp>
      <p:sp>
        <p:nvSpPr>
          <p:cNvPr id="6" name="Content Placeholder 5"/>
          <p:cNvSpPr>
            <a:spLocks noGrp="1"/>
          </p:cNvSpPr>
          <p:nvPr>
            <p:ph sz="half" idx="1"/>
          </p:nvPr>
        </p:nvSpPr>
        <p:spPr/>
        <p:txBody>
          <a:bodyPr>
            <a:normAutofit fontScale="77500" lnSpcReduction="20000"/>
          </a:bodyPr>
          <a:lstStyle/>
          <a:p>
            <a:pPr marL="0" lvl="1" indent="0">
              <a:buNone/>
            </a:pPr>
            <a:r>
              <a:rPr lang="en-AU" dirty="0"/>
              <a:t>There’s some good news on this:</a:t>
            </a:r>
          </a:p>
          <a:p>
            <a:pPr marL="0" lvl="1" indent="0">
              <a:buNone/>
            </a:pPr>
            <a:endParaRPr lang="en-AU" dirty="0"/>
          </a:p>
          <a:p>
            <a:pPr marL="0" lvl="1" indent="0">
              <a:buNone/>
            </a:pPr>
            <a:r>
              <a:rPr lang="en-AU" dirty="0"/>
              <a:t>Anything new is interesting, just because it’s new. That means when you start talking – or your learner starts reading your content – you’ll have their attention.</a:t>
            </a:r>
          </a:p>
          <a:p>
            <a:pPr marL="0" lvl="1" indent="0">
              <a:buNone/>
            </a:pPr>
            <a:endParaRPr lang="en-AU" dirty="0"/>
          </a:p>
          <a:p>
            <a:pPr marL="0" indent="0">
              <a:buNone/>
            </a:pPr>
            <a:r>
              <a:rPr lang="en-AU" dirty="0"/>
              <a:t>The bad news?</a:t>
            </a:r>
          </a:p>
          <a:p>
            <a:pPr marL="0" indent="0">
              <a:buNone/>
            </a:pPr>
            <a:endParaRPr lang="en-AU" dirty="0"/>
          </a:p>
          <a:p>
            <a:pPr marL="0" indent="0">
              <a:buNone/>
            </a:pPr>
            <a:r>
              <a:rPr lang="en-AU" dirty="0"/>
              <a:t>That window closes after a few seconds – </a:t>
            </a:r>
            <a:r>
              <a:rPr lang="en-AU" i="1" dirty="0"/>
              <a:t>if that</a:t>
            </a:r>
            <a:r>
              <a:rPr lang="en-AU" dirty="0"/>
              <a:t>. </a:t>
            </a:r>
          </a:p>
          <a:p>
            <a:pPr marL="0" indent="0">
              <a:buNone/>
            </a:pPr>
            <a:endParaRPr lang="en-AU" dirty="0"/>
          </a:p>
          <a:p>
            <a:pPr marL="0" indent="0">
              <a:buNone/>
            </a:pPr>
            <a:r>
              <a:rPr lang="en-AU" dirty="0"/>
              <a:t>So you don’t have long to capture – and recapture – their attention.</a:t>
            </a:r>
          </a:p>
          <a:p>
            <a:pPr marL="0" lvl="1" indent="0">
              <a:buNone/>
            </a:pPr>
            <a:endParaRPr lang="en-AU" dirty="0"/>
          </a:p>
          <a:p>
            <a:pPr marL="0" indent="0">
              <a:buNone/>
            </a:pPr>
            <a:endParaRPr lang="en-AU" dirty="0"/>
          </a:p>
        </p:txBody>
      </p:sp>
      <p:pic>
        <p:nvPicPr>
          <p:cNvPr id="2052" name="Picture 4" descr="C:\Users\Will\OneDrive\Beyond Training\attentionwav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3400" y="1582737"/>
            <a:ext cx="4590569" cy="3065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94895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eaLnBrk="1" latinLnBrk="0" hangingPunct="1"/>
            <a:fld id="{D2E57653-3E58-4892-A7ED-712530ACC680}" type="slidenum">
              <a:rPr kumimoji="0" lang="en-US" smtClean="0"/>
              <a:pPr eaLnBrk="1" latinLnBrk="0" hangingPunct="1"/>
              <a:t>33</a:t>
            </a:fld>
            <a:endParaRPr kumimoji="0" lang="en-US"/>
          </a:p>
        </p:txBody>
      </p:sp>
      <p:sp>
        <p:nvSpPr>
          <p:cNvPr id="5" name="Title 4"/>
          <p:cNvSpPr>
            <a:spLocks noGrp="1"/>
          </p:cNvSpPr>
          <p:nvPr>
            <p:ph type="title"/>
          </p:nvPr>
        </p:nvSpPr>
        <p:spPr/>
        <p:txBody>
          <a:bodyPr/>
          <a:lstStyle/>
          <a:p>
            <a:r>
              <a:rPr lang="en-AU" dirty="0"/>
              <a:t>The fascination window</a:t>
            </a:r>
          </a:p>
        </p:txBody>
      </p:sp>
      <p:sp>
        <p:nvSpPr>
          <p:cNvPr id="6" name="Content Placeholder 5"/>
          <p:cNvSpPr>
            <a:spLocks noGrp="1"/>
          </p:cNvSpPr>
          <p:nvPr>
            <p:ph sz="half" idx="1"/>
          </p:nvPr>
        </p:nvSpPr>
        <p:spPr>
          <a:xfrm>
            <a:off x="457200" y="1524000"/>
            <a:ext cx="4114800" cy="4572000"/>
          </a:xfrm>
        </p:spPr>
        <p:txBody>
          <a:bodyPr>
            <a:normAutofit/>
          </a:bodyPr>
          <a:lstStyle/>
          <a:p>
            <a:pPr marL="0" lvl="1" indent="0">
              <a:buNone/>
            </a:pPr>
            <a:r>
              <a:rPr lang="en-AU" sz="1900" dirty="0"/>
              <a:t>This means you can keep your learners’ attention – and keep them learning – by giving them something new to focus on every few seconds.</a:t>
            </a:r>
          </a:p>
          <a:p>
            <a:pPr marL="0" lvl="1" indent="0">
              <a:buNone/>
            </a:pPr>
            <a:endParaRPr lang="en-AU" dirty="0"/>
          </a:p>
          <a:p>
            <a:pPr marL="0" lvl="1" indent="0">
              <a:buNone/>
            </a:pPr>
            <a:endParaRPr lang="en-AU" dirty="0"/>
          </a:p>
        </p:txBody>
      </p:sp>
      <p:pic>
        <p:nvPicPr>
          <p:cNvPr id="3074" name="Picture 2" descr="C:\Users\Will\OneDrive\Beyond Training\attentionwav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17685" y="1676400"/>
            <a:ext cx="4373914" cy="33012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63862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eaLnBrk="1" latinLnBrk="0" hangingPunct="1"/>
            <a:fld id="{D2E57653-3E58-4892-A7ED-712530ACC680}" type="slidenum">
              <a:rPr kumimoji="0" lang="en-US" smtClean="0"/>
              <a:pPr eaLnBrk="1" latinLnBrk="0" hangingPunct="1"/>
              <a:t>34</a:t>
            </a:fld>
            <a:endParaRPr kumimoji="0" lang="en-US"/>
          </a:p>
        </p:txBody>
      </p:sp>
      <p:sp>
        <p:nvSpPr>
          <p:cNvPr id="5" name="Title 4"/>
          <p:cNvSpPr>
            <a:spLocks noGrp="1"/>
          </p:cNvSpPr>
          <p:nvPr>
            <p:ph type="title"/>
          </p:nvPr>
        </p:nvSpPr>
        <p:spPr/>
        <p:txBody>
          <a:bodyPr/>
          <a:lstStyle/>
          <a:p>
            <a:r>
              <a:rPr lang="en-AU" dirty="0"/>
              <a:t>The fascination window</a:t>
            </a:r>
          </a:p>
        </p:txBody>
      </p:sp>
      <p:sp>
        <p:nvSpPr>
          <p:cNvPr id="6" name="Content Placeholder 5"/>
          <p:cNvSpPr>
            <a:spLocks noGrp="1"/>
          </p:cNvSpPr>
          <p:nvPr>
            <p:ph sz="half" idx="1"/>
          </p:nvPr>
        </p:nvSpPr>
        <p:spPr>
          <a:xfrm>
            <a:off x="457200" y="1524000"/>
            <a:ext cx="4114800" cy="4572000"/>
          </a:xfrm>
        </p:spPr>
        <p:txBody>
          <a:bodyPr>
            <a:normAutofit/>
          </a:bodyPr>
          <a:lstStyle/>
          <a:p>
            <a:pPr marL="0" lvl="1" indent="0">
              <a:buNone/>
            </a:pPr>
            <a:r>
              <a:rPr lang="en-AU" sz="1900" dirty="0">
                <a:solidFill>
                  <a:schemeClr val="accent2"/>
                </a:solidFill>
              </a:rPr>
              <a:t>This means you can keep your learners’ attention – and keep them learning – by giving them something new to focus on every few seconds.</a:t>
            </a:r>
          </a:p>
          <a:p>
            <a:pPr marL="0" lvl="1" indent="0">
              <a:buNone/>
            </a:pPr>
            <a:endParaRPr lang="en-AU" sz="1900" dirty="0"/>
          </a:p>
          <a:p>
            <a:pPr marL="0" lvl="1" indent="0">
              <a:buNone/>
            </a:pPr>
            <a:r>
              <a:rPr lang="en-AU" sz="1900" dirty="0"/>
              <a:t>When presenting, you can achieve this with a melodic voice. When your pitch, tone, volume and speed change every few seconds, it can create this effect.</a:t>
            </a:r>
          </a:p>
          <a:p>
            <a:pPr marL="0" lvl="1" indent="0">
              <a:buNone/>
            </a:pPr>
            <a:endParaRPr lang="en-AU" sz="2000" dirty="0"/>
          </a:p>
          <a:p>
            <a:pPr marL="0" lvl="1" indent="0">
              <a:buNone/>
            </a:pPr>
            <a:endParaRPr lang="en-AU" dirty="0"/>
          </a:p>
          <a:p>
            <a:pPr marL="0" lvl="1" indent="0">
              <a:buNone/>
            </a:pPr>
            <a:endParaRPr lang="en-AU" dirty="0"/>
          </a:p>
        </p:txBody>
      </p:sp>
      <p:pic>
        <p:nvPicPr>
          <p:cNvPr id="3074" name="Picture 2" descr="C:\Users\Will\OneDrive\Beyond Training\attentionwav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17685" y="1676400"/>
            <a:ext cx="4373914" cy="33012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65114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eaLnBrk="1" latinLnBrk="0" hangingPunct="1"/>
            <a:fld id="{D2E57653-3E58-4892-A7ED-712530ACC680}" type="slidenum">
              <a:rPr kumimoji="0" lang="en-US" smtClean="0"/>
              <a:pPr eaLnBrk="1" latinLnBrk="0" hangingPunct="1"/>
              <a:t>35</a:t>
            </a:fld>
            <a:endParaRPr kumimoji="0" lang="en-US"/>
          </a:p>
        </p:txBody>
      </p:sp>
      <p:sp>
        <p:nvSpPr>
          <p:cNvPr id="5" name="Title 4"/>
          <p:cNvSpPr>
            <a:spLocks noGrp="1"/>
          </p:cNvSpPr>
          <p:nvPr>
            <p:ph type="title"/>
          </p:nvPr>
        </p:nvSpPr>
        <p:spPr/>
        <p:txBody>
          <a:bodyPr/>
          <a:lstStyle/>
          <a:p>
            <a:r>
              <a:rPr lang="en-AU" dirty="0"/>
              <a:t>The fascination window</a:t>
            </a:r>
          </a:p>
        </p:txBody>
      </p:sp>
      <p:sp>
        <p:nvSpPr>
          <p:cNvPr id="6" name="Content Placeholder 5"/>
          <p:cNvSpPr>
            <a:spLocks noGrp="1"/>
          </p:cNvSpPr>
          <p:nvPr>
            <p:ph sz="half" idx="1"/>
          </p:nvPr>
        </p:nvSpPr>
        <p:spPr>
          <a:xfrm>
            <a:off x="457200" y="1524000"/>
            <a:ext cx="4114800" cy="4572000"/>
          </a:xfrm>
        </p:spPr>
        <p:txBody>
          <a:bodyPr>
            <a:normAutofit fontScale="92500" lnSpcReduction="10000"/>
          </a:bodyPr>
          <a:lstStyle/>
          <a:p>
            <a:pPr marL="0" lvl="1" indent="0">
              <a:buNone/>
            </a:pPr>
            <a:r>
              <a:rPr lang="en-AU" sz="2000" dirty="0">
                <a:solidFill>
                  <a:schemeClr val="accent2"/>
                </a:solidFill>
              </a:rPr>
              <a:t>This means you can keep your learners’ attention – and keep them learning – by giving them something new to focus on every few seconds.</a:t>
            </a:r>
          </a:p>
          <a:p>
            <a:pPr marL="0" lvl="1" indent="0">
              <a:buNone/>
            </a:pPr>
            <a:endParaRPr lang="en-AU" sz="2000" dirty="0"/>
          </a:p>
          <a:p>
            <a:pPr marL="0" lvl="1" indent="0">
              <a:buNone/>
            </a:pPr>
            <a:r>
              <a:rPr lang="en-AU" sz="2100" dirty="0">
                <a:solidFill>
                  <a:schemeClr val="accent2"/>
                </a:solidFill>
              </a:rPr>
              <a:t>When presenting, you can achieve this with a melodic voice. When your pitch, tone, volume and speed change every few seconds, it can create this effect.</a:t>
            </a:r>
          </a:p>
          <a:p>
            <a:pPr marL="0" lvl="1" indent="0">
              <a:buNone/>
            </a:pPr>
            <a:endParaRPr lang="en-AU" sz="2000" dirty="0"/>
          </a:p>
          <a:p>
            <a:pPr marL="0" lvl="1" indent="0">
              <a:buNone/>
            </a:pPr>
            <a:r>
              <a:rPr lang="en-AU" sz="2000" dirty="0"/>
              <a:t>For creating learning resources, this means keeping your content short and adding as much variety as possible.</a:t>
            </a:r>
          </a:p>
          <a:p>
            <a:pPr marL="0" lvl="1" indent="0">
              <a:buNone/>
            </a:pPr>
            <a:endParaRPr lang="en-AU" sz="2000" dirty="0"/>
          </a:p>
          <a:p>
            <a:pPr marL="0" lvl="1" indent="0">
              <a:buNone/>
            </a:pPr>
            <a:endParaRPr lang="en-AU" sz="2000" dirty="0"/>
          </a:p>
          <a:p>
            <a:pPr marL="0" lvl="1" indent="0">
              <a:buNone/>
            </a:pPr>
            <a:endParaRPr lang="en-AU" dirty="0"/>
          </a:p>
          <a:p>
            <a:pPr marL="0" lvl="1" indent="0">
              <a:buNone/>
            </a:pPr>
            <a:endParaRPr lang="en-AU" dirty="0"/>
          </a:p>
        </p:txBody>
      </p:sp>
      <p:pic>
        <p:nvPicPr>
          <p:cNvPr id="3074" name="Picture 2" descr="C:\Users\Will\OneDrive\Beyond Training\attentionwav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17685" y="1676400"/>
            <a:ext cx="4373914" cy="33012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38990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l="13924" r="13924"/>
          <a:stretch>
            <a:fillRect/>
          </a:stretch>
        </p:blipFill>
        <p:spPr/>
      </p:pic>
      <p:sp>
        <p:nvSpPr>
          <p:cNvPr id="8" name="Text Placeholder 7"/>
          <p:cNvSpPr>
            <a:spLocks noGrp="1"/>
          </p:cNvSpPr>
          <p:nvPr>
            <p:ph type="body" sz="half" idx="2"/>
          </p:nvPr>
        </p:nvSpPr>
        <p:spPr/>
        <p:txBody>
          <a:bodyPr>
            <a:normAutofit fontScale="85000" lnSpcReduction="10000"/>
          </a:bodyPr>
          <a:lstStyle/>
          <a:p>
            <a:r>
              <a:rPr lang="en-AU" dirty="0"/>
              <a:t>Take a moment to think </a:t>
            </a:r>
            <a:br>
              <a:rPr lang="en-AU" dirty="0"/>
            </a:br>
            <a:r>
              <a:rPr lang="en-AU" dirty="0"/>
              <a:t>about how you can add </a:t>
            </a:r>
            <a:br>
              <a:rPr lang="en-AU" dirty="0"/>
            </a:br>
            <a:r>
              <a:rPr lang="en-AU" dirty="0"/>
              <a:t>variety to your material.</a:t>
            </a:r>
          </a:p>
          <a:p>
            <a:r>
              <a:rPr lang="en-AU" dirty="0" smtClean="0"/>
              <a:t>One </a:t>
            </a:r>
            <a:r>
              <a:rPr lang="en-AU" dirty="0"/>
              <a:t>thing to consider – </a:t>
            </a:r>
            <a:br>
              <a:rPr lang="en-AU" dirty="0"/>
            </a:br>
            <a:r>
              <a:rPr lang="en-AU" dirty="0"/>
              <a:t>change for change’s sake is </a:t>
            </a:r>
            <a:r>
              <a:rPr lang="en-AU" dirty="0" smtClean="0"/>
              <a:t>less </a:t>
            </a:r>
            <a:r>
              <a:rPr lang="en-AU" dirty="0"/>
              <a:t>effective than change </a:t>
            </a:r>
            <a:r>
              <a:rPr lang="en-AU" dirty="0" smtClean="0"/>
              <a:t>with </a:t>
            </a:r>
            <a:r>
              <a:rPr lang="en-AU" dirty="0"/>
              <a:t>a purpose.</a:t>
            </a:r>
          </a:p>
          <a:p>
            <a:r>
              <a:rPr lang="en-AU" dirty="0" smtClean="0"/>
              <a:t>This </a:t>
            </a:r>
            <a:r>
              <a:rPr lang="en-AU" dirty="0"/>
              <a:t>slide is different from the last </a:t>
            </a:r>
            <a:r>
              <a:rPr lang="en-AU" dirty="0" smtClean="0"/>
              <a:t>few. Why</a:t>
            </a:r>
            <a:r>
              <a:rPr lang="en-AU" dirty="0"/>
              <a:t>? Because I’m asking you to do </a:t>
            </a:r>
            <a:r>
              <a:rPr lang="en-AU" dirty="0" smtClean="0"/>
              <a:t>an exercise</a:t>
            </a:r>
            <a:r>
              <a:rPr lang="en-AU" dirty="0"/>
              <a:t>, so the change makes sense.</a:t>
            </a:r>
          </a:p>
          <a:p>
            <a:endParaRPr lang="en-AU" dirty="0"/>
          </a:p>
        </p:txBody>
      </p:sp>
      <p:sp>
        <p:nvSpPr>
          <p:cNvPr id="2" name="Slide Number Placeholder 1"/>
          <p:cNvSpPr>
            <a:spLocks noGrp="1"/>
          </p:cNvSpPr>
          <p:nvPr>
            <p:ph type="sldNum" sz="quarter" idx="11"/>
          </p:nvPr>
        </p:nvSpPr>
        <p:spPr/>
        <p:txBody>
          <a:bodyPr/>
          <a:lstStyle/>
          <a:p>
            <a:pPr eaLnBrk="1" latinLnBrk="0" hangingPunct="1"/>
            <a:fld id="{D2E57653-3E58-4892-A7ED-712530ACC680}" type="slidenum">
              <a:rPr kumimoji="0" lang="en-US" smtClean="0"/>
              <a:pPr eaLnBrk="1" latinLnBrk="0" hangingPunct="1"/>
              <a:t>36</a:t>
            </a:fld>
            <a:endParaRPr kumimoji="0" lang="en-US"/>
          </a:p>
        </p:txBody>
      </p:sp>
    </p:spTree>
    <p:extLst>
      <p:ext uri="{BB962C8B-B14F-4D97-AF65-F5344CB8AC3E}">
        <p14:creationId xmlns:p14="http://schemas.microsoft.com/office/powerpoint/2010/main" val="10232490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eaLnBrk="1" latinLnBrk="0" hangingPunct="1"/>
            <a:fld id="{D2E57653-3E58-4892-A7ED-712530ACC680}" type="slidenum">
              <a:rPr kumimoji="0" lang="en-US" smtClean="0"/>
              <a:pPr eaLnBrk="1" latinLnBrk="0" hangingPunct="1"/>
              <a:t>37</a:t>
            </a:fld>
            <a:endParaRPr kumimoji="0" lang="en-US"/>
          </a:p>
        </p:txBody>
      </p:sp>
      <p:sp>
        <p:nvSpPr>
          <p:cNvPr id="6" name="Title 5"/>
          <p:cNvSpPr>
            <a:spLocks noGrp="1"/>
          </p:cNvSpPr>
          <p:nvPr>
            <p:ph type="title"/>
          </p:nvPr>
        </p:nvSpPr>
        <p:spPr/>
        <p:txBody>
          <a:bodyPr>
            <a:normAutofit fontScale="90000"/>
          </a:bodyPr>
          <a:lstStyle/>
          <a:p>
            <a:r>
              <a:rPr lang="en-AU" dirty="0"/>
              <a:t>How to add variety – </a:t>
            </a:r>
            <a:r>
              <a:rPr lang="en-AU" dirty="0" smtClean="0"/>
              <a:t/>
            </a:r>
            <a:br>
              <a:rPr lang="en-AU" dirty="0" smtClean="0"/>
            </a:br>
            <a:r>
              <a:rPr lang="en-AU" dirty="0" smtClean="0"/>
              <a:t>this </a:t>
            </a:r>
            <a:r>
              <a:rPr lang="en-AU" dirty="0"/>
              <a:t>isn’t a complete list!</a:t>
            </a:r>
          </a:p>
        </p:txBody>
      </p:sp>
      <p:sp>
        <p:nvSpPr>
          <p:cNvPr id="7" name="Content Placeholder 6"/>
          <p:cNvSpPr>
            <a:spLocks noGrp="1"/>
          </p:cNvSpPr>
          <p:nvPr>
            <p:ph sz="half" idx="1"/>
          </p:nvPr>
        </p:nvSpPr>
        <p:spPr/>
        <p:txBody>
          <a:bodyPr>
            <a:normAutofit fontScale="92500" lnSpcReduction="20000"/>
          </a:bodyPr>
          <a:lstStyle/>
          <a:p>
            <a:pPr marL="0" indent="0">
              <a:buNone/>
            </a:pPr>
            <a:r>
              <a:rPr lang="en-AU" dirty="0"/>
              <a:t>When presenting:</a:t>
            </a:r>
          </a:p>
          <a:p>
            <a:r>
              <a:rPr lang="en-AU" dirty="0"/>
              <a:t>Tone</a:t>
            </a:r>
          </a:p>
          <a:p>
            <a:r>
              <a:rPr lang="en-AU" dirty="0"/>
              <a:t>Speed</a:t>
            </a:r>
          </a:p>
          <a:p>
            <a:r>
              <a:rPr lang="en-AU" dirty="0"/>
              <a:t>Volume</a:t>
            </a:r>
          </a:p>
          <a:p>
            <a:r>
              <a:rPr lang="en-AU" dirty="0"/>
              <a:t>Gestures</a:t>
            </a:r>
          </a:p>
          <a:p>
            <a:r>
              <a:rPr lang="en-AU" dirty="0"/>
              <a:t>Position in the room</a:t>
            </a:r>
          </a:p>
          <a:p>
            <a:r>
              <a:rPr lang="en-AU" dirty="0"/>
              <a:t>Emotional quality</a:t>
            </a:r>
          </a:p>
          <a:p>
            <a:r>
              <a:rPr lang="en-AU" dirty="0"/>
              <a:t>Visual aids</a:t>
            </a:r>
          </a:p>
          <a:p>
            <a:r>
              <a:rPr lang="en-AU" dirty="0"/>
              <a:t>Music</a:t>
            </a:r>
          </a:p>
          <a:p>
            <a:r>
              <a:rPr lang="en-AU" dirty="0"/>
              <a:t>Videos and pictures</a:t>
            </a:r>
          </a:p>
          <a:p>
            <a:pPr lvl="1"/>
            <a:endParaRPr lang="en-AU" dirty="0"/>
          </a:p>
          <a:p>
            <a:pPr marL="0" indent="0">
              <a:buNone/>
            </a:pPr>
            <a:endParaRPr lang="en-AU" dirty="0"/>
          </a:p>
        </p:txBody>
      </p:sp>
      <p:sp>
        <p:nvSpPr>
          <p:cNvPr id="8" name="Content Placeholder 7"/>
          <p:cNvSpPr>
            <a:spLocks noGrp="1"/>
          </p:cNvSpPr>
          <p:nvPr>
            <p:ph sz="half" idx="2"/>
          </p:nvPr>
        </p:nvSpPr>
        <p:spPr/>
        <p:txBody>
          <a:bodyPr>
            <a:normAutofit fontScale="92500" lnSpcReduction="20000"/>
          </a:bodyPr>
          <a:lstStyle/>
          <a:p>
            <a:pPr marL="0" indent="0">
              <a:buNone/>
            </a:pPr>
            <a:r>
              <a:rPr lang="en-AU" dirty="0"/>
              <a:t>When creating learning materials:</a:t>
            </a:r>
          </a:p>
          <a:p>
            <a:r>
              <a:rPr lang="en-AU" dirty="0"/>
              <a:t>Page/slide layout</a:t>
            </a:r>
          </a:p>
          <a:p>
            <a:r>
              <a:rPr lang="en-AU" dirty="0"/>
              <a:t>Full paragraphs vs lists</a:t>
            </a:r>
          </a:p>
          <a:p>
            <a:r>
              <a:rPr lang="en-AU" dirty="0"/>
              <a:t>Content – for example, case studies versus theory versus instructions</a:t>
            </a:r>
          </a:p>
          <a:p>
            <a:r>
              <a:rPr lang="en-AU" dirty="0"/>
              <a:t>Exercises</a:t>
            </a:r>
          </a:p>
          <a:p>
            <a:r>
              <a:rPr lang="en-AU" dirty="0"/>
              <a:t>Visual elements – fonts, colours, images</a:t>
            </a:r>
          </a:p>
          <a:p>
            <a:r>
              <a:rPr lang="en-AU" dirty="0"/>
              <a:t>Style – for example, high-energy versus reserved; formal versus humorous </a:t>
            </a:r>
          </a:p>
          <a:p>
            <a:pPr lvl="1"/>
            <a:endParaRPr lang="en-AU" dirty="0"/>
          </a:p>
          <a:p>
            <a:pPr lvl="1"/>
            <a:endParaRPr lang="en-AU" dirty="0"/>
          </a:p>
          <a:p>
            <a:pPr marL="0" indent="0">
              <a:buNone/>
            </a:pPr>
            <a:endParaRPr lang="en-AU" dirty="0"/>
          </a:p>
        </p:txBody>
      </p:sp>
    </p:spTree>
    <p:extLst>
      <p:ext uri="{BB962C8B-B14F-4D97-AF65-F5344CB8AC3E}">
        <p14:creationId xmlns:p14="http://schemas.microsoft.com/office/powerpoint/2010/main" val="30688128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eaLnBrk="1" latinLnBrk="0" hangingPunct="1"/>
            <a:fld id="{D2E57653-3E58-4892-A7ED-712530ACC680}" type="slidenum">
              <a:rPr kumimoji="0" lang="en-US" smtClean="0"/>
              <a:pPr eaLnBrk="1" latinLnBrk="0" hangingPunct="1"/>
              <a:t>38</a:t>
            </a:fld>
            <a:endParaRPr kumimoji="0" lang="en-US"/>
          </a:p>
        </p:txBody>
      </p:sp>
      <p:sp>
        <p:nvSpPr>
          <p:cNvPr id="8" name="Title 7"/>
          <p:cNvSpPr>
            <a:spLocks noGrp="1"/>
          </p:cNvSpPr>
          <p:nvPr>
            <p:ph type="title"/>
          </p:nvPr>
        </p:nvSpPr>
        <p:spPr/>
        <p:txBody>
          <a:bodyPr/>
          <a:lstStyle/>
          <a:p>
            <a:r>
              <a:rPr lang="en-AU" dirty="0" smtClean="0"/>
              <a:t>Module 3: </a:t>
            </a:r>
            <a:r>
              <a:rPr lang="en-AU" dirty="0"/>
              <a:t>Everyone’s </a:t>
            </a:r>
            <a:r>
              <a:rPr lang="en-AU" dirty="0" smtClean="0"/>
              <a:t>Favourite Radio Station</a:t>
            </a:r>
            <a:endParaRPr lang="en-AU" dirty="0"/>
          </a:p>
        </p:txBody>
      </p:sp>
      <p:sp>
        <p:nvSpPr>
          <p:cNvPr id="9" name="Text Placeholder 8"/>
          <p:cNvSpPr>
            <a:spLocks noGrp="1"/>
          </p:cNvSpPr>
          <p:nvPr>
            <p:ph type="body" idx="1"/>
          </p:nvPr>
        </p:nvSpPr>
        <p:spPr/>
        <p:txBody>
          <a:bodyPr>
            <a:normAutofit fontScale="77500" lnSpcReduction="20000"/>
          </a:bodyPr>
          <a:lstStyle/>
          <a:p>
            <a:r>
              <a:rPr lang="en-AU" sz="2600" dirty="0"/>
              <a:t>For </a:t>
            </a:r>
            <a:endParaRPr lang="en-AU" sz="2600" dirty="0" smtClean="0"/>
          </a:p>
          <a:p>
            <a:pPr marL="342900" indent="-169863">
              <a:buFont typeface="Arial" panose="020B0604020202020204" pitchFamily="34" charset="0"/>
              <a:buChar char="•"/>
            </a:pPr>
            <a:r>
              <a:rPr lang="en-AU" sz="2600" dirty="0" smtClean="0"/>
              <a:t>Learning Designers</a:t>
            </a:r>
          </a:p>
          <a:p>
            <a:pPr marL="342900" indent="-169863">
              <a:buFont typeface="Arial" panose="020B0604020202020204" pitchFamily="34" charset="0"/>
              <a:buChar char="•"/>
            </a:pPr>
            <a:r>
              <a:rPr lang="en-AU" sz="2600" dirty="0" smtClean="0"/>
              <a:t>Presenters</a:t>
            </a:r>
            <a:endParaRPr lang="en-AU" sz="2600" dirty="0"/>
          </a:p>
          <a:p>
            <a:endParaRPr lang="en-AU" dirty="0"/>
          </a:p>
        </p:txBody>
      </p:sp>
    </p:spTree>
    <p:extLst>
      <p:ext uri="{BB962C8B-B14F-4D97-AF65-F5344CB8AC3E}">
        <p14:creationId xmlns:p14="http://schemas.microsoft.com/office/powerpoint/2010/main" val="19735660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fontScale="92500" lnSpcReduction="10000"/>
          </a:bodyPr>
          <a:lstStyle/>
          <a:p>
            <a:pPr marL="0" lvl="1" indent="0">
              <a:buNone/>
            </a:pPr>
            <a:r>
              <a:rPr lang="en-AU" dirty="0"/>
              <a:t>At the start of this slide deck, I told a story about being stopped in the corridor.</a:t>
            </a:r>
          </a:p>
          <a:p>
            <a:pPr marL="0" lvl="1" indent="0">
              <a:buNone/>
            </a:pPr>
            <a:endParaRPr lang="en-AU" dirty="0"/>
          </a:p>
          <a:p>
            <a:pPr marL="0" lvl="1" indent="0">
              <a:buNone/>
            </a:pPr>
            <a:r>
              <a:rPr lang="en-AU" dirty="0"/>
              <a:t>I talked about how I was </a:t>
            </a:r>
            <a:r>
              <a:rPr lang="en-AU" dirty="0" smtClean="0"/>
              <a:t/>
            </a:r>
            <a:br>
              <a:rPr lang="en-AU" dirty="0" smtClean="0"/>
            </a:br>
            <a:r>
              <a:rPr lang="en-AU" dirty="0" smtClean="0"/>
              <a:t>(</a:t>
            </a:r>
            <a:r>
              <a:rPr lang="en-AU" dirty="0"/>
              <a:t>and sometimes still am) </a:t>
            </a:r>
            <a:r>
              <a:rPr lang="en-AU" dirty="0" smtClean="0"/>
              <a:t/>
            </a:r>
            <a:br>
              <a:rPr lang="en-AU" dirty="0" smtClean="0"/>
            </a:br>
            <a:r>
              <a:rPr lang="en-AU" dirty="0" smtClean="0"/>
              <a:t>thanked </a:t>
            </a:r>
            <a:r>
              <a:rPr lang="en-AU" dirty="0"/>
              <a:t>for training I’d </a:t>
            </a:r>
            <a:r>
              <a:rPr lang="en-AU" dirty="0" smtClean="0"/>
              <a:t/>
            </a:r>
            <a:br>
              <a:rPr lang="en-AU" dirty="0" smtClean="0"/>
            </a:br>
            <a:r>
              <a:rPr lang="en-AU" dirty="0" smtClean="0"/>
              <a:t>delivered </a:t>
            </a:r>
            <a:r>
              <a:rPr lang="en-AU" dirty="0"/>
              <a:t>years earlier.</a:t>
            </a:r>
          </a:p>
          <a:p>
            <a:pPr marL="0" lvl="1" indent="0">
              <a:buNone/>
            </a:pPr>
            <a:endParaRPr lang="en-AU" dirty="0"/>
          </a:p>
          <a:p>
            <a:pPr marL="0" lvl="1" indent="0">
              <a:buNone/>
            </a:pPr>
            <a:r>
              <a:rPr lang="en-AU" dirty="0"/>
              <a:t>Then I shared the learning </a:t>
            </a:r>
            <a:r>
              <a:rPr lang="en-AU" dirty="0" smtClean="0"/>
              <a:t/>
            </a:r>
            <a:br>
              <a:rPr lang="en-AU" dirty="0" smtClean="0"/>
            </a:br>
            <a:r>
              <a:rPr lang="en-AU" dirty="0" smtClean="0"/>
              <a:t>outcomes </a:t>
            </a:r>
            <a:r>
              <a:rPr lang="en-AU" dirty="0"/>
              <a:t>– </a:t>
            </a:r>
            <a:r>
              <a:rPr lang="en-AU" dirty="0" smtClean="0"/>
              <a:t>what you’d </a:t>
            </a:r>
            <a:r>
              <a:rPr lang="en-AU" dirty="0"/>
              <a:t>be </a:t>
            </a:r>
            <a:r>
              <a:rPr lang="en-AU" dirty="0" smtClean="0"/>
              <a:t/>
            </a:r>
            <a:br>
              <a:rPr lang="en-AU" dirty="0" smtClean="0"/>
            </a:br>
            <a:r>
              <a:rPr lang="en-AU" dirty="0" smtClean="0"/>
              <a:t>able </a:t>
            </a:r>
            <a:r>
              <a:rPr lang="en-AU" dirty="0"/>
              <a:t>to do by the end of the </a:t>
            </a:r>
            <a:r>
              <a:rPr lang="en-AU" dirty="0" smtClean="0"/>
              <a:t/>
            </a:r>
            <a:br>
              <a:rPr lang="en-AU" dirty="0" smtClean="0"/>
            </a:br>
            <a:r>
              <a:rPr lang="en-AU" dirty="0" smtClean="0"/>
              <a:t>course</a:t>
            </a:r>
            <a:r>
              <a:rPr lang="en-AU" dirty="0"/>
              <a:t>.</a:t>
            </a:r>
          </a:p>
          <a:p>
            <a:pPr marL="0" lvl="1" indent="0">
              <a:buNone/>
            </a:pPr>
            <a:endParaRPr lang="en-AU" dirty="0"/>
          </a:p>
          <a:p>
            <a:pPr marL="0" lvl="1" indent="0">
              <a:buNone/>
            </a:pPr>
            <a:r>
              <a:rPr lang="en-AU" dirty="0" smtClean="0"/>
              <a:t>Why did I do this?</a:t>
            </a:r>
            <a:endParaRPr lang="en-AU" dirty="0"/>
          </a:p>
          <a:p>
            <a:pPr marL="0" indent="0">
              <a:buNone/>
            </a:pPr>
            <a:endParaRPr lang="en-AU" dirty="0"/>
          </a:p>
        </p:txBody>
      </p:sp>
      <p:sp>
        <p:nvSpPr>
          <p:cNvPr id="2" name="Slide Number Placeholder 1"/>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39</a:t>
            </a:fld>
            <a:endParaRPr kumimoji="0" lang="en-US"/>
          </a:p>
        </p:txBody>
      </p:sp>
      <p:sp>
        <p:nvSpPr>
          <p:cNvPr id="5" name="Title 4"/>
          <p:cNvSpPr>
            <a:spLocks noGrp="1"/>
          </p:cNvSpPr>
          <p:nvPr>
            <p:ph type="title"/>
          </p:nvPr>
        </p:nvSpPr>
        <p:spPr/>
        <p:txBody>
          <a:bodyPr/>
          <a:lstStyle/>
          <a:p>
            <a:r>
              <a:rPr lang="en-AU" dirty="0"/>
              <a:t>Literally selling your content</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4800" y="2590800"/>
            <a:ext cx="4572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505060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a:bodyPr>
          <a:lstStyle/>
          <a:p>
            <a:pPr marL="0" lvl="1" indent="0">
              <a:buNone/>
            </a:pPr>
            <a:r>
              <a:rPr lang="en-AU" dirty="0"/>
              <a:t>Children are naturally curious – they love to learn for the sake of it.</a:t>
            </a:r>
          </a:p>
          <a:p>
            <a:pPr marL="0" lvl="1" indent="0">
              <a:buNone/>
            </a:pPr>
            <a:endParaRPr lang="en-AU" dirty="0"/>
          </a:p>
          <a:p>
            <a:pPr marL="0" lvl="1" indent="0">
              <a:buNone/>
            </a:pPr>
            <a:r>
              <a:rPr lang="en-AU" dirty="0"/>
              <a:t>Are adults the same way?</a:t>
            </a:r>
          </a:p>
          <a:p>
            <a:pPr marL="0" lvl="1" indent="0">
              <a:buNone/>
            </a:pPr>
            <a:endParaRPr lang="en-AU" dirty="0"/>
          </a:p>
          <a:p>
            <a:pPr marL="0" lvl="1" indent="0">
              <a:buNone/>
            </a:pPr>
            <a:r>
              <a:rPr lang="en-AU" dirty="0"/>
              <a:t>Arguably we are… to an </a:t>
            </a:r>
            <a:r>
              <a:rPr lang="en-AU" dirty="0" smtClean="0"/>
              <a:t/>
            </a:r>
            <a:br>
              <a:rPr lang="en-AU" dirty="0" smtClean="0"/>
            </a:br>
            <a:r>
              <a:rPr lang="en-AU" dirty="0" smtClean="0"/>
              <a:t>extent</a:t>
            </a:r>
            <a:r>
              <a:rPr lang="en-AU" dirty="0"/>
              <a:t>. But is </a:t>
            </a:r>
            <a:r>
              <a:rPr lang="en-AU" dirty="0" smtClean="0"/>
              <a:t>that the </a:t>
            </a:r>
            <a:br>
              <a:rPr lang="en-AU" dirty="0" smtClean="0"/>
            </a:br>
            <a:r>
              <a:rPr lang="en-AU" dirty="0" smtClean="0"/>
              <a:t>whole </a:t>
            </a:r>
            <a:r>
              <a:rPr lang="en-AU" dirty="0"/>
              <a:t>picture?</a:t>
            </a:r>
          </a:p>
        </p:txBody>
      </p:sp>
      <p:sp>
        <p:nvSpPr>
          <p:cNvPr id="2" name="Slide Number Placeholder 1"/>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40</a:t>
            </a:fld>
            <a:endParaRPr kumimoji="0" lang="en-US"/>
          </a:p>
        </p:txBody>
      </p:sp>
      <p:sp>
        <p:nvSpPr>
          <p:cNvPr id="5" name="Title 4"/>
          <p:cNvSpPr>
            <a:spLocks noGrp="1"/>
          </p:cNvSpPr>
          <p:nvPr>
            <p:ph type="title"/>
          </p:nvPr>
        </p:nvSpPr>
        <p:spPr/>
        <p:txBody>
          <a:bodyPr/>
          <a:lstStyle/>
          <a:p>
            <a:r>
              <a:rPr lang="en-AU" dirty="0"/>
              <a:t>Literally selling your content</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4800" y="2590800"/>
            <a:ext cx="4572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498307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a:bodyPr>
          <a:lstStyle/>
          <a:p>
            <a:pPr marL="0" lvl="1" indent="0">
              <a:buNone/>
            </a:pPr>
            <a:r>
              <a:rPr lang="en-AU" dirty="0"/>
              <a:t>Adults are sceptical, time-poor and have</a:t>
            </a:r>
          </a:p>
          <a:p>
            <a:pPr marL="0" lvl="1" indent="0">
              <a:buNone/>
            </a:pPr>
            <a:r>
              <a:rPr lang="en-AU" dirty="0"/>
              <a:t>suffered through bad training in the past.</a:t>
            </a:r>
          </a:p>
          <a:p>
            <a:pPr marL="0" lvl="1" indent="0">
              <a:buNone/>
            </a:pPr>
            <a:endParaRPr lang="en-AU" dirty="0"/>
          </a:p>
          <a:p>
            <a:pPr marL="0" lvl="1" indent="0">
              <a:buNone/>
            </a:pPr>
            <a:r>
              <a:rPr lang="en-AU" dirty="0"/>
              <a:t>Want them to learn? </a:t>
            </a:r>
          </a:p>
          <a:p>
            <a:pPr marL="0" lvl="1" indent="0">
              <a:buNone/>
            </a:pPr>
            <a:endParaRPr lang="en-AU" dirty="0"/>
          </a:p>
          <a:p>
            <a:pPr marL="0" lvl="1" indent="0">
              <a:buNone/>
            </a:pPr>
            <a:r>
              <a:rPr lang="en-AU" dirty="0"/>
              <a:t>Tell them </a:t>
            </a:r>
            <a:r>
              <a:rPr lang="en-AU" b="1" dirty="0"/>
              <a:t>why they </a:t>
            </a:r>
            <a:r>
              <a:rPr lang="en-AU" b="1" dirty="0" smtClean="0"/>
              <a:t/>
            </a:r>
            <a:br>
              <a:rPr lang="en-AU" b="1" dirty="0" smtClean="0"/>
            </a:br>
            <a:r>
              <a:rPr lang="en-AU" b="1" dirty="0" smtClean="0"/>
              <a:t>should </a:t>
            </a:r>
            <a:r>
              <a:rPr lang="en-AU" b="1" dirty="0"/>
              <a:t>learn</a:t>
            </a:r>
            <a:r>
              <a:rPr lang="en-AU" dirty="0"/>
              <a:t> and </a:t>
            </a:r>
            <a:r>
              <a:rPr lang="en-AU" b="1" dirty="0" smtClean="0"/>
              <a:t>why </a:t>
            </a:r>
            <a:br>
              <a:rPr lang="en-AU" b="1" dirty="0" smtClean="0"/>
            </a:br>
            <a:r>
              <a:rPr lang="en-AU" b="1" dirty="0" smtClean="0"/>
              <a:t>they </a:t>
            </a:r>
            <a:r>
              <a:rPr lang="en-AU" b="1" dirty="0"/>
              <a:t>should listen to </a:t>
            </a:r>
            <a:r>
              <a:rPr lang="en-AU" b="1" dirty="0" smtClean="0"/>
              <a:t/>
            </a:r>
            <a:br>
              <a:rPr lang="en-AU" b="1" dirty="0" smtClean="0"/>
            </a:br>
            <a:r>
              <a:rPr lang="en-AU" b="1" dirty="0" smtClean="0"/>
              <a:t>you</a:t>
            </a:r>
            <a:r>
              <a:rPr lang="en-AU" dirty="0"/>
              <a:t>.</a:t>
            </a:r>
          </a:p>
        </p:txBody>
      </p:sp>
      <p:sp>
        <p:nvSpPr>
          <p:cNvPr id="2" name="Slide Number Placeholder 1"/>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41</a:t>
            </a:fld>
            <a:endParaRPr kumimoji="0" lang="en-US"/>
          </a:p>
        </p:txBody>
      </p:sp>
      <p:sp>
        <p:nvSpPr>
          <p:cNvPr id="5" name="Title 4"/>
          <p:cNvSpPr>
            <a:spLocks noGrp="1"/>
          </p:cNvSpPr>
          <p:nvPr>
            <p:ph type="title"/>
          </p:nvPr>
        </p:nvSpPr>
        <p:spPr/>
        <p:txBody>
          <a:bodyPr/>
          <a:lstStyle/>
          <a:p>
            <a:r>
              <a:rPr lang="en-AU" dirty="0"/>
              <a:t>Literally selling your content</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4800" y="2590800"/>
            <a:ext cx="4572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001827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marL="0" lvl="1" indent="0">
              <a:buNone/>
            </a:pPr>
            <a:r>
              <a:rPr lang="en-AU" dirty="0"/>
              <a:t>You might know your content is important – how it well help them do their jobs better.</a:t>
            </a:r>
          </a:p>
          <a:p>
            <a:pPr marL="0" lvl="1" indent="0">
              <a:buNone/>
            </a:pPr>
            <a:endParaRPr lang="en-AU" dirty="0"/>
          </a:p>
          <a:p>
            <a:pPr marL="0" lvl="1" indent="0">
              <a:buNone/>
            </a:pPr>
            <a:r>
              <a:rPr lang="en-AU" dirty="0"/>
              <a:t>That’s not enough. The </a:t>
            </a:r>
            <a:r>
              <a:rPr lang="en-AU" i="1" dirty="0"/>
              <a:t>learners</a:t>
            </a:r>
            <a:r>
              <a:rPr lang="en-AU" dirty="0"/>
              <a:t> need to know that too.</a:t>
            </a:r>
          </a:p>
          <a:p>
            <a:pPr marL="0" lvl="1" indent="0">
              <a:buNone/>
            </a:pPr>
            <a:endParaRPr lang="en-AU" dirty="0"/>
          </a:p>
          <a:p>
            <a:pPr marL="0" lvl="1" indent="0">
              <a:buNone/>
            </a:pPr>
            <a:r>
              <a:rPr lang="en-AU" dirty="0"/>
              <a:t>It’s no different from marketing. If you want potential customers to buy your gizmo, you have to sell it to them. Same with learning – people learn best when they know why they should.</a:t>
            </a:r>
          </a:p>
          <a:p>
            <a:pPr marL="0" lvl="1" indent="0">
              <a:buNone/>
            </a:pPr>
            <a:endParaRPr lang="en-AU" dirty="0"/>
          </a:p>
          <a:p>
            <a:pPr marL="0" lvl="1" indent="0">
              <a:buNone/>
            </a:pPr>
            <a:r>
              <a:rPr lang="en-AU" dirty="0"/>
              <a:t>You might have heard this one before: Everyone’s favourite radio station is </a:t>
            </a:r>
            <a:r>
              <a:rPr lang="en-AU" b="1" dirty="0"/>
              <a:t>WIIFM</a:t>
            </a:r>
            <a:r>
              <a:rPr lang="en-AU" dirty="0"/>
              <a:t>, or What’s In It For Me?</a:t>
            </a:r>
          </a:p>
          <a:p>
            <a:pPr marL="0" lvl="1" indent="0">
              <a:buNone/>
            </a:pPr>
            <a:endParaRPr lang="en-AU" dirty="0"/>
          </a:p>
          <a:p>
            <a:pPr marL="0" lvl="1" indent="0">
              <a:buNone/>
            </a:pPr>
            <a:r>
              <a:rPr lang="en-AU" dirty="0"/>
              <a:t>Answer that and your learners will be motivated to learn.</a:t>
            </a:r>
          </a:p>
          <a:p>
            <a:pPr marL="0" indent="0">
              <a:buNone/>
            </a:pPr>
            <a:endParaRPr lang="en-AU" dirty="0"/>
          </a:p>
        </p:txBody>
      </p:sp>
      <p:sp>
        <p:nvSpPr>
          <p:cNvPr id="3" name="Slide Number Placeholder 2"/>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42</a:t>
            </a:fld>
            <a:endParaRPr kumimoji="0" lang="en-US"/>
          </a:p>
        </p:txBody>
      </p:sp>
      <p:sp>
        <p:nvSpPr>
          <p:cNvPr id="4" name="Title 3"/>
          <p:cNvSpPr>
            <a:spLocks noGrp="1"/>
          </p:cNvSpPr>
          <p:nvPr>
            <p:ph type="title"/>
          </p:nvPr>
        </p:nvSpPr>
        <p:spPr/>
        <p:txBody>
          <a:bodyPr/>
          <a:lstStyle/>
          <a:p>
            <a:r>
              <a:rPr lang="en-AU" dirty="0"/>
              <a:t>The best radio station - </a:t>
            </a:r>
            <a:r>
              <a:rPr lang="en-AU" dirty="0" smtClean="0"/>
              <a:t>WIIFM</a:t>
            </a:r>
            <a:endParaRPr lang="en-AU" dirty="0"/>
          </a:p>
        </p:txBody>
      </p:sp>
    </p:spTree>
    <p:extLst>
      <p:ext uri="{BB962C8B-B14F-4D97-AF65-F5344CB8AC3E}">
        <p14:creationId xmlns:p14="http://schemas.microsoft.com/office/powerpoint/2010/main" val="17052277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0" lvl="1" indent="0">
              <a:buNone/>
            </a:pPr>
            <a:r>
              <a:rPr lang="en-AU" dirty="0"/>
              <a:t>The core to this was way back in </a:t>
            </a:r>
            <a:r>
              <a:rPr lang="en-AU" dirty="0">
                <a:hlinkClick r:id="rId2" action="ppaction://hlinksldjump"/>
              </a:rPr>
              <a:t>Module 1</a:t>
            </a:r>
            <a:r>
              <a:rPr lang="en-AU" dirty="0"/>
              <a:t>, when we talked about learning outcomes. </a:t>
            </a:r>
            <a:r>
              <a:rPr lang="en-AU" dirty="0" smtClean="0"/>
              <a:t>When you use Bloom’s </a:t>
            </a:r>
            <a:r>
              <a:rPr lang="en-AU" dirty="0"/>
              <a:t>Taxonomy, </a:t>
            </a:r>
            <a:r>
              <a:rPr lang="en-AU" dirty="0" smtClean="0"/>
              <a:t>you list </a:t>
            </a:r>
            <a:r>
              <a:rPr lang="en-AU" dirty="0"/>
              <a:t>specific and observable things that learners will be able to do by the end of the course.</a:t>
            </a:r>
          </a:p>
          <a:p>
            <a:pPr marL="0" lvl="1" indent="0">
              <a:buNone/>
            </a:pPr>
            <a:endParaRPr lang="en-AU" dirty="0"/>
          </a:p>
          <a:p>
            <a:pPr marL="0" lvl="1" indent="0">
              <a:buNone/>
            </a:pPr>
            <a:r>
              <a:rPr lang="en-AU" dirty="0"/>
              <a:t>That, in itself, is good marketing. </a:t>
            </a:r>
          </a:p>
          <a:p>
            <a:pPr marL="0" lvl="1" indent="0">
              <a:buNone/>
            </a:pPr>
            <a:endParaRPr lang="en-AU" dirty="0"/>
          </a:p>
          <a:p>
            <a:pPr marL="0" lvl="1" indent="0">
              <a:buNone/>
            </a:pPr>
            <a:r>
              <a:rPr lang="en-AU" dirty="0"/>
              <a:t>Using this course as an example, I </a:t>
            </a:r>
            <a:r>
              <a:rPr lang="en-AU" dirty="0" smtClean="0"/>
              <a:t>talked about </a:t>
            </a:r>
            <a:r>
              <a:rPr lang="en-AU" dirty="0"/>
              <a:t>you being able to keep learners’ </a:t>
            </a:r>
            <a:r>
              <a:rPr lang="en-AU" dirty="0" smtClean="0"/>
              <a:t>attention </a:t>
            </a:r>
            <a:r>
              <a:rPr lang="en-AU" dirty="0"/>
              <a:t>and embedding your </a:t>
            </a:r>
            <a:r>
              <a:rPr lang="en-AU" dirty="0" smtClean="0"/>
              <a:t>material in </a:t>
            </a:r>
            <a:r>
              <a:rPr lang="en-AU" dirty="0"/>
              <a:t>their minds. </a:t>
            </a:r>
            <a:r>
              <a:rPr lang="en-AU" dirty="0" smtClean="0"/>
              <a:t/>
            </a:r>
            <a:br>
              <a:rPr lang="en-AU" dirty="0" smtClean="0"/>
            </a:br>
            <a:r>
              <a:rPr lang="en-AU" dirty="0"/>
              <a:t/>
            </a:r>
            <a:br>
              <a:rPr lang="en-AU" dirty="0"/>
            </a:br>
            <a:r>
              <a:rPr lang="en-AU" dirty="0"/>
              <a:t>That’s highly motivating for any </a:t>
            </a:r>
            <a:r>
              <a:rPr lang="en-AU" dirty="0" smtClean="0"/>
              <a:t>presenter or </a:t>
            </a:r>
            <a:r>
              <a:rPr lang="en-AU" dirty="0"/>
              <a:t>learning </a:t>
            </a:r>
            <a:r>
              <a:rPr lang="en-AU" dirty="0" smtClean="0"/>
              <a:t>designer – in other words, for </a:t>
            </a:r>
            <a:r>
              <a:rPr lang="en-AU" i="1" dirty="0" smtClean="0"/>
              <a:t>my</a:t>
            </a:r>
            <a:r>
              <a:rPr lang="en-AU" dirty="0" smtClean="0"/>
              <a:t> learners.</a:t>
            </a:r>
            <a:r>
              <a:rPr lang="en-AU" dirty="0"/>
              <a:t/>
            </a:r>
            <a:br>
              <a:rPr lang="en-AU" dirty="0"/>
            </a:br>
            <a:r>
              <a:rPr lang="en-AU" dirty="0"/>
              <a:t/>
            </a:r>
            <a:br>
              <a:rPr lang="en-AU" dirty="0"/>
            </a:br>
            <a:r>
              <a:rPr lang="en-AU" dirty="0"/>
              <a:t>But we can do better…</a:t>
            </a:r>
          </a:p>
          <a:p>
            <a:pPr marL="0" indent="0">
              <a:buNone/>
            </a:pPr>
            <a:endParaRPr lang="en-AU" dirty="0"/>
          </a:p>
        </p:txBody>
      </p:sp>
      <p:sp>
        <p:nvSpPr>
          <p:cNvPr id="3" name="Slide Number Placeholder 2"/>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43</a:t>
            </a:fld>
            <a:endParaRPr kumimoji="0" lang="en-US"/>
          </a:p>
        </p:txBody>
      </p:sp>
      <p:sp>
        <p:nvSpPr>
          <p:cNvPr id="4" name="Title 3"/>
          <p:cNvSpPr>
            <a:spLocks noGrp="1"/>
          </p:cNvSpPr>
          <p:nvPr>
            <p:ph type="title"/>
          </p:nvPr>
        </p:nvSpPr>
        <p:spPr/>
        <p:txBody>
          <a:bodyPr/>
          <a:lstStyle/>
          <a:p>
            <a:r>
              <a:rPr lang="en-AU" dirty="0"/>
              <a:t>Motivating your learners</a:t>
            </a:r>
          </a:p>
        </p:txBody>
      </p:sp>
    </p:spTree>
    <p:extLst>
      <p:ext uri="{BB962C8B-B14F-4D97-AF65-F5344CB8AC3E}">
        <p14:creationId xmlns:p14="http://schemas.microsoft.com/office/powerpoint/2010/main" val="18812942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0" lvl="1" indent="0">
              <a:buNone/>
            </a:pPr>
            <a:r>
              <a:rPr lang="en-AU" dirty="0"/>
              <a:t>I also talk about what that </a:t>
            </a:r>
            <a:r>
              <a:rPr lang="en-AU" i="1" dirty="0"/>
              <a:t>means</a:t>
            </a:r>
            <a:r>
              <a:rPr lang="en-AU" dirty="0"/>
              <a:t> – the </a:t>
            </a:r>
            <a:r>
              <a:rPr lang="en-AU" b="1" dirty="0"/>
              <a:t>So-What Factor</a:t>
            </a:r>
            <a:r>
              <a:rPr lang="en-AU" dirty="0"/>
              <a:t>. Yeah, you’ll be able to hold a learner’s attention better – so what? Why should you, as a learner of this course, care?</a:t>
            </a:r>
          </a:p>
          <a:p>
            <a:pPr marL="0" lvl="1" indent="0">
              <a:buNone/>
            </a:pPr>
            <a:endParaRPr lang="en-AU" dirty="0"/>
          </a:p>
          <a:p>
            <a:pPr marL="0" lvl="1" indent="0">
              <a:buNone/>
            </a:pPr>
            <a:r>
              <a:rPr lang="en-AU" dirty="0"/>
              <a:t>Because it leads to training that’s so </a:t>
            </a:r>
            <a:r>
              <a:rPr lang="en-AU" dirty="0" smtClean="0"/>
              <a:t>good, people </a:t>
            </a:r>
            <a:r>
              <a:rPr lang="en-AU" dirty="0"/>
              <a:t>will thank you for it years later.</a:t>
            </a:r>
          </a:p>
          <a:p>
            <a:pPr marL="0" lvl="1" indent="0">
              <a:buNone/>
            </a:pPr>
            <a:endParaRPr lang="en-AU" dirty="0"/>
          </a:p>
          <a:p>
            <a:pPr marL="0" lvl="1" indent="0">
              <a:buNone/>
            </a:pPr>
            <a:r>
              <a:rPr lang="en-AU" dirty="0"/>
              <a:t>Because it means your learners will </a:t>
            </a:r>
            <a:r>
              <a:rPr lang="en-AU" dirty="0" smtClean="0"/>
              <a:t>focus more</a:t>
            </a:r>
            <a:r>
              <a:rPr lang="en-AU" dirty="0"/>
              <a:t>, learn more, do more and </a:t>
            </a:r>
            <a:r>
              <a:rPr lang="en-AU" i="1" dirty="0" smtClean="0"/>
              <a:t>become </a:t>
            </a:r>
            <a:r>
              <a:rPr lang="en-AU" dirty="0" smtClean="0"/>
              <a:t>more</a:t>
            </a:r>
            <a:r>
              <a:rPr lang="en-AU" dirty="0"/>
              <a:t>.</a:t>
            </a:r>
          </a:p>
          <a:p>
            <a:pPr marL="0" lvl="1" indent="0">
              <a:buNone/>
            </a:pPr>
            <a:endParaRPr lang="en-AU" dirty="0"/>
          </a:p>
          <a:p>
            <a:pPr marL="0" lvl="1" indent="0">
              <a:buNone/>
            </a:pPr>
            <a:r>
              <a:rPr lang="en-AU" dirty="0"/>
              <a:t>Because it makes your training more </a:t>
            </a:r>
            <a:r>
              <a:rPr lang="en-AU" dirty="0" smtClean="0"/>
              <a:t>effective </a:t>
            </a:r>
            <a:r>
              <a:rPr lang="en-AU" dirty="0"/>
              <a:t>for less work, freeing you to </a:t>
            </a:r>
            <a:r>
              <a:rPr lang="en-AU" dirty="0" smtClean="0"/>
              <a:t>focus on </a:t>
            </a:r>
            <a:r>
              <a:rPr lang="en-AU" dirty="0"/>
              <a:t>other things. </a:t>
            </a:r>
          </a:p>
        </p:txBody>
      </p:sp>
      <p:sp>
        <p:nvSpPr>
          <p:cNvPr id="3" name="Slide Number Placeholder 2"/>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44</a:t>
            </a:fld>
            <a:endParaRPr kumimoji="0" lang="en-US"/>
          </a:p>
        </p:txBody>
      </p:sp>
      <p:sp>
        <p:nvSpPr>
          <p:cNvPr id="4" name="Title 3"/>
          <p:cNvSpPr>
            <a:spLocks noGrp="1"/>
          </p:cNvSpPr>
          <p:nvPr>
            <p:ph type="title"/>
          </p:nvPr>
        </p:nvSpPr>
        <p:spPr/>
        <p:txBody>
          <a:bodyPr/>
          <a:lstStyle/>
          <a:p>
            <a:r>
              <a:rPr lang="en-AU" dirty="0"/>
              <a:t>Motivating your learners</a:t>
            </a:r>
          </a:p>
        </p:txBody>
      </p:sp>
    </p:spTree>
    <p:extLst>
      <p:ext uri="{BB962C8B-B14F-4D97-AF65-F5344CB8AC3E}">
        <p14:creationId xmlns:p14="http://schemas.microsoft.com/office/powerpoint/2010/main" val="7969153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pPr marL="0" lvl="1" indent="0">
              <a:buNone/>
            </a:pPr>
            <a:r>
              <a:rPr lang="en-AU" dirty="0"/>
              <a:t>The learning outcomes describe what the learners will be able to do by the end of the course. That’s a great start. </a:t>
            </a:r>
          </a:p>
          <a:p>
            <a:pPr marL="0" lvl="1" indent="0">
              <a:buNone/>
            </a:pPr>
            <a:endParaRPr lang="en-AU" dirty="0"/>
          </a:p>
          <a:p>
            <a:pPr marL="0" lvl="1" indent="0">
              <a:buNone/>
            </a:pPr>
            <a:r>
              <a:rPr lang="en-AU" dirty="0"/>
              <a:t>If you want to inspire people to take your training, and motivate them to learn and apply it, then you need to share what that means for them.</a:t>
            </a:r>
          </a:p>
          <a:p>
            <a:pPr marL="0" lvl="1" indent="0">
              <a:buNone/>
            </a:pPr>
            <a:endParaRPr lang="en-AU" dirty="0"/>
          </a:p>
          <a:p>
            <a:pPr marL="0" lvl="1" indent="0">
              <a:buNone/>
            </a:pPr>
            <a:r>
              <a:rPr lang="en-AU" dirty="0"/>
              <a:t>People are motivated by many things, but a few relevant ones are:</a:t>
            </a:r>
          </a:p>
          <a:p>
            <a:pPr lvl="1"/>
            <a:r>
              <a:rPr lang="en-AU" b="1" dirty="0"/>
              <a:t>Ease</a:t>
            </a:r>
            <a:r>
              <a:rPr lang="en-AU" dirty="0"/>
              <a:t> – will your training make hard tasks easier for them?</a:t>
            </a:r>
          </a:p>
          <a:p>
            <a:pPr lvl="1"/>
            <a:r>
              <a:rPr lang="en-AU" b="1" dirty="0"/>
              <a:t>Efficiency</a:t>
            </a:r>
            <a:r>
              <a:rPr lang="en-AU" dirty="0"/>
              <a:t> – will it save them time, money and/or effort?</a:t>
            </a:r>
          </a:p>
          <a:p>
            <a:pPr lvl="1"/>
            <a:r>
              <a:rPr lang="en-AU" b="1" dirty="0"/>
              <a:t>Accomplishment</a:t>
            </a:r>
            <a:r>
              <a:rPr lang="en-AU" dirty="0"/>
              <a:t> – will it let them achieve more and succeed on challenging tasks?</a:t>
            </a:r>
          </a:p>
          <a:p>
            <a:pPr lvl="1"/>
            <a:r>
              <a:rPr lang="en-AU" b="1" dirty="0"/>
              <a:t>Status</a:t>
            </a:r>
            <a:r>
              <a:rPr lang="en-AU" dirty="0"/>
              <a:t> – will it make them look good in the eyes of their colleagues and customers?</a:t>
            </a:r>
          </a:p>
          <a:p>
            <a:pPr lvl="1"/>
            <a:r>
              <a:rPr lang="en-AU" b="1" dirty="0"/>
              <a:t>Necessity</a:t>
            </a:r>
            <a:r>
              <a:rPr lang="en-AU" dirty="0"/>
              <a:t> – do they need to pass the course for legal or policy reasons?</a:t>
            </a:r>
          </a:p>
          <a:p>
            <a:pPr lvl="1"/>
            <a:endParaRPr lang="en-AU" dirty="0"/>
          </a:p>
          <a:p>
            <a:pPr marL="0" lvl="1" indent="0">
              <a:buNone/>
            </a:pPr>
            <a:r>
              <a:rPr lang="en-AU" dirty="0"/>
              <a:t>Think about what your training really does for them and mention it upfront</a:t>
            </a:r>
            <a:r>
              <a:rPr lang="en-AU" dirty="0" smtClean="0"/>
              <a:t>.</a:t>
            </a:r>
            <a:endParaRPr lang="en-AU" dirty="0"/>
          </a:p>
        </p:txBody>
      </p:sp>
      <p:sp>
        <p:nvSpPr>
          <p:cNvPr id="3" name="Slide Number Placeholder 2"/>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45</a:t>
            </a:fld>
            <a:endParaRPr kumimoji="0" lang="en-US"/>
          </a:p>
        </p:txBody>
      </p:sp>
      <p:sp>
        <p:nvSpPr>
          <p:cNvPr id="4" name="Title 3"/>
          <p:cNvSpPr>
            <a:spLocks noGrp="1"/>
          </p:cNvSpPr>
          <p:nvPr>
            <p:ph type="title"/>
          </p:nvPr>
        </p:nvSpPr>
        <p:spPr/>
        <p:txBody>
          <a:bodyPr>
            <a:normAutofit fontScale="90000"/>
          </a:bodyPr>
          <a:lstStyle/>
          <a:p>
            <a:r>
              <a:rPr lang="en-AU" dirty="0"/>
              <a:t>What your training does and why they should care</a:t>
            </a:r>
          </a:p>
        </p:txBody>
      </p:sp>
    </p:spTree>
    <p:extLst>
      <p:ext uri="{BB962C8B-B14F-4D97-AF65-F5344CB8AC3E}">
        <p14:creationId xmlns:p14="http://schemas.microsoft.com/office/powerpoint/2010/main" val="17486558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eaLnBrk="1" latinLnBrk="0" hangingPunct="1"/>
            <a:fld id="{D2E57653-3E58-4892-A7ED-712530ACC680}" type="slidenum">
              <a:rPr kumimoji="0" lang="en-US" smtClean="0"/>
              <a:pPr eaLnBrk="1" latinLnBrk="0" hangingPunct="1"/>
              <a:t>46</a:t>
            </a:fld>
            <a:endParaRPr kumimoji="0" lang="en-US"/>
          </a:p>
        </p:txBody>
      </p:sp>
      <p:sp>
        <p:nvSpPr>
          <p:cNvPr id="8" name="Title 7"/>
          <p:cNvSpPr>
            <a:spLocks noGrp="1"/>
          </p:cNvSpPr>
          <p:nvPr>
            <p:ph type="title"/>
          </p:nvPr>
        </p:nvSpPr>
        <p:spPr/>
        <p:txBody>
          <a:bodyPr/>
          <a:lstStyle/>
          <a:p>
            <a:r>
              <a:rPr lang="en-AU" dirty="0" smtClean="0"/>
              <a:t>Module 4</a:t>
            </a:r>
            <a:r>
              <a:rPr lang="en-AU" dirty="0"/>
              <a:t>: The B&amp;W Principle</a:t>
            </a:r>
          </a:p>
        </p:txBody>
      </p:sp>
      <p:sp>
        <p:nvSpPr>
          <p:cNvPr id="9" name="Text Placeholder 8"/>
          <p:cNvSpPr>
            <a:spLocks noGrp="1"/>
          </p:cNvSpPr>
          <p:nvPr>
            <p:ph type="body" idx="1"/>
          </p:nvPr>
        </p:nvSpPr>
        <p:spPr/>
        <p:txBody>
          <a:bodyPr>
            <a:normAutofit fontScale="77500" lnSpcReduction="20000"/>
          </a:bodyPr>
          <a:lstStyle/>
          <a:p>
            <a:r>
              <a:rPr lang="en-AU" sz="2600" dirty="0"/>
              <a:t>For </a:t>
            </a:r>
            <a:endParaRPr lang="en-AU" sz="2600" dirty="0" smtClean="0"/>
          </a:p>
          <a:p>
            <a:pPr marL="342900" indent="-169863">
              <a:buFont typeface="Arial" panose="020B0604020202020204" pitchFamily="34" charset="0"/>
              <a:buChar char="•"/>
            </a:pPr>
            <a:r>
              <a:rPr lang="en-AU" sz="2600" dirty="0" smtClean="0"/>
              <a:t>Learning Designers</a:t>
            </a:r>
          </a:p>
          <a:p>
            <a:pPr marL="342900" indent="-169863">
              <a:buFont typeface="Arial" panose="020B0604020202020204" pitchFamily="34" charset="0"/>
              <a:buChar char="•"/>
            </a:pPr>
            <a:r>
              <a:rPr lang="en-AU" sz="2600" dirty="0" smtClean="0"/>
              <a:t>Presenters</a:t>
            </a:r>
            <a:endParaRPr lang="en-AU" sz="2600" dirty="0"/>
          </a:p>
          <a:p>
            <a:endParaRPr lang="en-AU" dirty="0"/>
          </a:p>
        </p:txBody>
      </p:sp>
    </p:spTree>
    <p:extLst>
      <p:ext uri="{BB962C8B-B14F-4D97-AF65-F5344CB8AC3E}">
        <p14:creationId xmlns:p14="http://schemas.microsoft.com/office/powerpoint/2010/main" val="4013998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lnSpcReduction="10000"/>
          </a:bodyPr>
          <a:lstStyle/>
          <a:p>
            <a:pPr marL="0" indent="0">
              <a:buNone/>
            </a:pPr>
            <a:r>
              <a:rPr lang="en-AU" dirty="0"/>
              <a:t>You could accuse me of being inefficient here.</a:t>
            </a:r>
          </a:p>
          <a:p>
            <a:pPr marL="0" indent="0">
              <a:buNone/>
            </a:pPr>
            <a:endParaRPr lang="en-AU" dirty="0"/>
          </a:p>
          <a:p>
            <a:pPr marL="0" indent="0">
              <a:buNone/>
            </a:pPr>
            <a:r>
              <a:rPr lang="en-AU" dirty="0"/>
              <a:t>At the start of the course, I listed the learning outcomes. I could have then described exactly how to do each of those things, spending a slide or two on the techniques.</a:t>
            </a:r>
          </a:p>
          <a:p>
            <a:pPr marL="0" indent="0">
              <a:buNone/>
            </a:pPr>
            <a:endParaRPr lang="en-AU" dirty="0"/>
          </a:p>
          <a:p>
            <a:pPr marL="0" indent="0">
              <a:buNone/>
            </a:pPr>
            <a:r>
              <a:rPr lang="en-AU" dirty="0"/>
              <a:t>Instead, I’ve spent dozens of slides, going really slowly with it.</a:t>
            </a:r>
          </a:p>
          <a:p>
            <a:pPr marL="0" indent="0">
              <a:buNone/>
            </a:pPr>
            <a:endParaRPr lang="en-AU" dirty="0"/>
          </a:p>
          <a:p>
            <a:pPr marL="0" indent="0">
              <a:buNone/>
            </a:pPr>
            <a:r>
              <a:rPr lang="en-AU" dirty="0"/>
              <a:t>Why have I done that? Why have I taken my time, rather than </a:t>
            </a:r>
            <a:r>
              <a:rPr lang="en-AU" dirty="0" smtClean="0"/>
              <a:t>cutting to the chase?</a:t>
            </a:r>
            <a:endParaRPr lang="en-AU" dirty="0"/>
          </a:p>
          <a:p>
            <a:pPr marL="0" indent="0">
              <a:buNone/>
            </a:pPr>
            <a:endParaRPr lang="en-AU" dirty="0"/>
          </a:p>
        </p:txBody>
      </p:sp>
      <p:sp>
        <p:nvSpPr>
          <p:cNvPr id="2" name="Slide Number Placeholder 1"/>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47</a:t>
            </a:fld>
            <a:endParaRPr kumimoji="0" lang="en-US"/>
          </a:p>
        </p:txBody>
      </p:sp>
      <p:sp>
        <p:nvSpPr>
          <p:cNvPr id="5" name="Title 4"/>
          <p:cNvSpPr>
            <a:spLocks noGrp="1"/>
          </p:cNvSpPr>
          <p:nvPr>
            <p:ph type="title"/>
          </p:nvPr>
        </p:nvSpPr>
        <p:spPr/>
        <p:txBody>
          <a:bodyPr/>
          <a:lstStyle/>
          <a:p>
            <a:r>
              <a:rPr lang="en-AU" dirty="0"/>
              <a:t>This course’s design</a:t>
            </a:r>
          </a:p>
        </p:txBody>
      </p:sp>
    </p:spTree>
    <p:extLst>
      <p:ext uri="{BB962C8B-B14F-4D97-AF65-F5344CB8AC3E}">
        <p14:creationId xmlns:p14="http://schemas.microsoft.com/office/powerpoint/2010/main" val="208209065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fontScale="92500" lnSpcReduction="20000"/>
          </a:bodyPr>
          <a:lstStyle/>
          <a:p>
            <a:pPr marL="0" indent="0">
              <a:buNone/>
            </a:pPr>
            <a:r>
              <a:rPr lang="en-AU" sz="2400" dirty="0"/>
              <a:t>I’m fascinated by cliché wisdom. You know, expressions like:</a:t>
            </a:r>
          </a:p>
          <a:p>
            <a:r>
              <a:rPr lang="en-AU" sz="2200" i="1" dirty="0"/>
              <a:t>You can’t love someone until you learn to love yourself,</a:t>
            </a:r>
          </a:p>
          <a:p>
            <a:r>
              <a:rPr lang="en-AU" sz="2200" i="1" dirty="0"/>
              <a:t>This too shall pass,</a:t>
            </a:r>
          </a:p>
          <a:p>
            <a:r>
              <a:rPr lang="en-AU" sz="2200" i="1" dirty="0"/>
              <a:t>Take more risks,</a:t>
            </a:r>
          </a:p>
          <a:p>
            <a:r>
              <a:rPr lang="en-AU" sz="2200" i="1" dirty="0"/>
              <a:t>You can’t put a price on happiness, love or freedom.</a:t>
            </a:r>
          </a:p>
          <a:p>
            <a:pPr lvl="1"/>
            <a:endParaRPr lang="en-AU" i="1" dirty="0"/>
          </a:p>
          <a:p>
            <a:pPr marL="0" lvl="1" indent="0">
              <a:buNone/>
            </a:pPr>
            <a:r>
              <a:rPr lang="en-AU" dirty="0"/>
              <a:t>You’ve probably heard each of these a hundred times.</a:t>
            </a:r>
          </a:p>
          <a:p>
            <a:pPr marL="0" lvl="1" indent="0">
              <a:buNone/>
            </a:pPr>
            <a:endParaRPr lang="en-AU" dirty="0"/>
          </a:p>
          <a:p>
            <a:pPr marL="0" lvl="1" indent="0">
              <a:buNone/>
            </a:pPr>
            <a:r>
              <a:rPr lang="en-AU" dirty="0"/>
              <a:t>99 of those times, it doesn’t mean anything. </a:t>
            </a:r>
            <a:r>
              <a:rPr lang="en-AU" dirty="0" smtClean="0"/>
              <a:t>They’re just </a:t>
            </a:r>
            <a:r>
              <a:rPr lang="en-AU" dirty="0"/>
              <a:t>empty platitudes.</a:t>
            </a:r>
          </a:p>
          <a:p>
            <a:pPr marL="0" lvl="1" indent="0">
              <a:buNone/>
            </a:pPr>
            <a:endParaRPr lang="en-AU" dirty="0"/>
          </a:p>
          <a:p>
            <a:pPr marL="0" lvl="1" indent="0">
              <a:buNone/>
            </a:pPr>
            <a:r>
              <a:rPr lang="en-AU" dirty="0"/>
              <a:t>But have you ever had the experience of those being profound? Of sparking an epiphany, where you find yourself nodding along and realising the deep wisdom it held?</a:t>
            </a:r>
          </a:p>
        </p:txBody>
      </p:sp>
      <p:sp>
        <p:nvSpPr>
          <p:cNvPr id="2" name="Slide Number Placeholder 1"/>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48</a:t>
            </a:fld>
            <a:endParaRPr kumimoji="0" lang="en-US"/>
          </a:p>
        </p:txBody>
      </p:sp>
      <p:sp>
        <p:nvSpPr>
          <p:cNvPr id="5" name="Title 4"/>
          <p:cNvSpPr>
            <a:spLocks noGrp="1"/>
          </p:cNvSpPr>
          <p:nvPr>
            <p:ph type="title"/>
          </p:nvPr>
        </p:nvSpPr>
        <p:spPr/>
        <p:txBody>
          <a:bodyPr/>
          <a:lstStyle/>
          <a:p>
            <a:r>
              <a:rPr lang="en-AU" dirty="0"/>
              <a:t>Cliché wisdom</a:t>
            </a:r>
          </a:p>
        </p:txBody>
      </p:sp>
    </p:spTree>
    <p:extLst>
      <p:ext uri="{BB962C8B-B14F-4D97-AF65-F5344CB8AC3E}">
        <p14:creationId xmlns:p14="http://schemas.microsoft.com/office/powerpoint/2010/main" val="25661947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a:bodyPr>
          <a:lstStyle/>
          <a:p>
            <a:pPr marL="0" indent="0">
              <a:buNone/>
            </a:pPr>
            <a:r>
              <a:rPr lang="en-AU" sz="2400" dirty="0"/>
              <a:t>I’ve had that happen to me. A question as simple as </a:t>
            </a:r>
            <a:r>
              <a:rPr lang="en-AU" sz="2400" i="1" dirty="0"/>
              <a:t>“how’s that working out for you?” </a:t>
            </a:r>
            <a:r>
              <a:rPr lang="en-AU" sz="2400" dirty="0"/>
              <a:t>snapped me out of a months-long funk.</a:t>
            </a:r>
          </a:p>
          <a:p>
            <a:pPr marL="0" indent="0">
              <a:buNone/>
            </a:pPr>
            <a:endParaRPr lang="en-AU" sz="2400" dirty="0"/>
          </a:p>
          <a:p>
            <a:pPr marL="0" indent="0">
              <a:buNone/>
            </a:pPr>
            <a:r>
              <a:rPr lang="en-AU" sz="2400" dirty="0"/>
              <a:t>More than once.</a:t>
            </a:r>
          </a:p>
          <a:p>
            <a:pPr marL="0" indent="0">
              <a:buNone/>
            </a:pPr>
            <a:endParaRPr lang="en-AU" sz="2400" dirty="0"/>
          </a:p>
          <a:p>
            <a:pPr marL="0" indent="0">
              <a:buNone/>
            </a:pPr>
            <a:r>
              <a:rPr lang="en-AU" sz="2400" dirty="0"/>
              <a:t>How does that work? It’s not like the words are magic – I’d heard and thought those expressions before, to no effect. Then, one day, it was like I could suddenly see what that really </a:t>
            </a:r>
            <a:r>
              <a:rPr lang="en-AU" sz="2400" i="1" dirty="0"/>
              <a:t>meant.</a:t>
            </a:r>
            <a:endParaRPr lang="en-AU" sz="2400" dirty="0"/>
          </a:p>
        </p:txBody>
      </p:sp>
      <p:sp>
        <p:nvSpPr>
          <p:cNvPr id="2" name="Slide Number Placeholder 1"/>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49</a:t>
            </a:fld>
            <a:endParaRPr kumimoji="0" lang="en-US"/>
          </a:p>
        </p:txBody>
      </p:sp>
      <p:sp>
        <p:nvSpPr>
          <p:cNvPr id="5" name="Title 4"/>
          <p:cNvSpPr>
            <a:spLocks noGrp="1"/>
          </p:cNvSpPr>
          <p:nvPr>
            <p:ph type="title"/>
          </p:nvPr>
        </p:nvSpPr>
        <p:spPr/>
        <p:txBody>
          <a:bodyPr/>
          <a:lstStyle/>
          <a:p>
            <a:r>
              <a:rPr lang="en-AU" dirty="0" smtClean="0"/>
              <a:t>Continuing cliché </a:t>
            </a:r>
            <a:r>
              <a:rPr lang="en-AU" dirty="0"/>
              <a:t>wisdom</a:t>
            </a:r>
          </a:p>
        </p:txBody>
      </p:sp>
    </p:spTree>
    <p:extLst>
      <p:ext uri="{BB962C8B-B14F-4D97-AF65-F5344CB8AC3E}">
        <p14:creationId xmlns:p14="http://schemas.microsoft.com/office/powerpoint/2010/main" val="406512116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62500" lnSpcReduction="20000"/>
          </a:bodyPr>
          <a:lstStyle/>
          <a:p>
            <a:pPr marL="0" indent="0">
              <a:buNone/>
            </a:pPr>
            <a:r>
              <a:rPr lang="en-AU" dirty="0"/>
              <a:t>What is the </a:t>
            </a:r>
            <a:r>
              <a:rPr lang="en-AU" b="1" dirty="0" err="1"/>
              <a:t>BnW</a:t>
            </a:r>
            <a:r>
              <a:rPr lang="en-AU" b="1" dirty="0"/>
              <a:t> Factor</a:t>
            </a:r>
            <a:r>
              <a:rPr lang="en-AU" dirty="0"/>
              <a:t>?</a:t>
            </a:r>
          </a:p>
          <a:p>
            <a:pPr marL="0" indent="0">
              <a:buNone/>
            </a:pPr>
            <a:endParaRPr lang="en-AU" dirty="0"/>
          </a:p>
          <a:p>
            <a:pPr marL="0" indent="0">
              <a:buNone/>
            </a:pPr>
            <a:r>
              <a:rPr lang="en-AU" dirty="0"/>
              <a:t>A reasonable guess it </a:t>
            </a:r>
            <a:r>
              <a:rPr lang="en-AU" dirty="0" err="1"/>
              <a:t>BnW</a:t>
            </a:r>
            <a:r>
              <a:rPr lang="en-AU" dirty="0"/>
              <a:t> stands for black and white. In this case, it doesn’t.</a:t>
            </a:r>
          </a:p>
          <a:p>
            <a:pPr marL="0" indent="0">
              <a:buNone/>
            </a:pPr>
            <a:endParaRPr lang="en-AU" dirty="0"/>
          </a:p>
          <a:p>
            <a:pPr marL="0" indent="0">
              <a:buNone/>
            </a:pPr>
            <a:r>
              <a:rPr lang="en-AU" dirty="0"/>
              <a:t>It stands for </a:t>
            </a:r>
            <a:r>
              <a:rPr lang="en-AU" b="1" dirty="0"/>
              <a:t>Burke and Wills</a:t>
            </a:r>
            <a:r>
              <a:rPr lang="en-AU" dirty="0"/>
              <a:t> – the explorers who </a:t>
            </a:r>
            <a:r>
              <a:rPr lang="en-AU" dirty="0" smtClean="0"/>
              <a:t>crossed </a:t>
            </a:r>
            <a:r>
              <a:rPr lang="en-AU" dirty="0"/>
              <a:t>the Australian desert. </a:t>
            </a:r>
          </a:p>
          <a:p>
            <a:pPr marL="0" indent="0">
              <a:buNone/>
            </a:pPr>
            <a:endParaRPr lang="en-AU" dirty="0"/>
          </a:p>
          <a:p>
            <a:pPr marL="0" indent="0">
              <a:buNone/>
            </a:pPr>
            <a:r>
              <a:rPr lang="en-AU" dirty="0"/>
              <a:t>Why? Because whoever discovers something interacts with it in a different way. They can explore it, study it and name it. </a:t>
            </a:r>
            <a:endParaRPr lang="en-AU" dirty="0" smtClean="0"/>
          </a:p>
          <a:p>
            <a:pPr marL="0" indent="0">
              <a:buNone/>
            </a:pPr>
            <a:endParaRPr lang="en-AU" dirty="0"/>
          </a:p>
          <a:p>
            <a:pPr marL="0" indent="0">
              <a:buNone/>
            </a:pPr>
            <a:r>
              <a:rPr lang="en-AU" dirty="0" smtClean="0"/>
              <a:t>Driving </a:t>
            </a:r>
            <a:r>
              <a:rPr lang="en-AU" dirty="0"/>
              <a:t>down someone else’s road means going past all the little details they found along the way.</a:t>
            </a:r>
          </a:p>
          <a:p>
            <a:pPr marL="0" indent="0">
              <a:buNone/>
            </a:pPr>
            <a:endParaRPr lang="en-AU" dirty="0"/>
          </a:p>
          <a:p>
            <a:pPr marL="0" indent="0">
              <a:buNone/>
            </a:pPr>
            <a:r>
              <a:rPr lang="en-AU" dirty="0"/>
              <a:t>There’s power in discovery. As one of my mentors likes to say:</a:t>
            </a:r>
          </a:p>
          <a:p>
            <a:pPr marL="0" indent="0">
              <a:buNone/>
            </a:pPr>
            <a:endParaRPr lang="en-AU" dirty="0"/>
          </a:p>
          <a:p>
            <a:pPr marL="0" indent="0" algn="ctr">
              <a:buNone/>
            </a:pPr>
            <a:r>
              <a:rPr lang="en-AU" b="1" i="1" dirty="0"/>
              <a:t>An idea that’s presented belongs to the presenter;</a:t>
            </a:r>
          </a:p>
          <a:p>
            <a:pPr marL="0" indent="0" algn="ctr">
              <a:buNone/>
            </a:pPr>
            <a:r>
              <a:rPr lang="en-AU" b="1" i="1" dirty="0"/>
              <a:t>An idea that’s discovered belongs to the discoverer.</a:t>
            </a:r>
          </a:p>
          <a:p>
            <a:pPr marL="0" indent="0">
              <a:buNone/>
            </a:pPr>
            <a:endParaRPr lang="en-AU" dirty="0"/>
          </a:p>
          <a:p>
            <a:pPr marL="0" indent="0">
              <a:buNone/>
            </a:pPr>
            <a:endParaRPr lang="en-AU" dirty="0"/>
          </a:p>
        </p:txBody>
      </p:sp>
      <p:sp>
        <p:nvSpPr>
          <p:cNvPr id="3" name="Slide Number Placeholder 2"/>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50</a:t>
            </a:fld>
            <a:endParaRPr kumimoji="0" lang="en-US"/>
          </a:p>
        </p:txBody>
      </p:sp>
      <p:sp>
        <p:nvSpPr>
          <p:cNvPr id="4" name="Title 3"/>
          <p:cNvSpPr>
            <a:spLocks noGrp="1"/>
          </p:cNvSpPr>
          <p:nvPr>
            <p:ph type="title"/>
          </p:nvPr>
        </p:nvSpPr>
        <p:spPr/>
        <p:txBody>
          <a:bodyPr/>
          <a:lstStyle/>
          <a:p>
            <a:r>
              <a:rPr lang="en-AU" dirty="0"/>
              <a:t>The </a:t>
            </a:r>
            <a:r>
              <a:rPr lang="en-AU" dirty="0" err="1" smtClean="0"/>
              <a:t>BnW</a:t>
            </a:r>
            <a:r>
              <a:rPr lang="en-AU" dirty="0" smtClean="0"/>
              <a:t> Factor</a:t>
            </a:r>
            <a:endParaRPr lang="en-AU" dirty="0"/>
          </a:p>
        </p:txBody>
      </p:sp>
    </p:spTree>
    <p:extLst>
      <p:ext uri="{BB962C8B-B14F-4D97-AF65-F5344CB8AC3E}">
        <p14:creationId xmlns:p14="http://schemas.microsoft.com/office/powerpoint/2010/main" val="175917185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0" indent="0" algn="ctr">
              <a:buNone/>
            </a:pPr>
            <a:r>
              <a:rPr lang="en-AU" b="1" i="1" dirty="0" smtClean="0"/>
              <a:t>An </a:t>
            </a:r>
            <a:r>
              <a:rPr lang="en-AU" b="1" i="1" dirty="0"/>
              <a:t>idea that’s presented belongs to the presenter;</a:t>
            </a:r>
          </a:p>
          <a:p>
            <a:pPr marL="0" indent="0" algn="ctr">
              <a:buNone/>
            </a:pPr>
            <a:r>
              <a:rPr lang="en-AU" b="1" i="1" dirty="0"/>
              <a:t>An idea that’s discovered belongs to the discoverer.</a:t>
            </a:r>
          </a:p>
          <a:p>
            <a:pPr marL="0" indent="0">
              <a:buNone/>
            </a:pPr>
            <a:endParaRPr lang="en-AU" dirty="0"/>
          </a:p>
          <a:p>
            <a:pPr marL="0" indent="0">
              <a:buNone/>
            </a:pPr>
            <a:r>
              <a:rPr lang="en-AU" dirty="0"/>
              <a:t>This is why reading a Wikipedia article doesn’t make you an expert. It doesn’t matter how thorough it is – it’s someone else’s discoveries, not yours.</a:t>
            </a:r>
          </a:p>
          <a:p>
            <a:pPr marL="0" indent="0">
              <a:buNone/>
            </a:pPr>
            <a:endParaRPr lang="en-AU" dirty="0"/>
          </a:p>
          <a:p>
            <a:pPr marL="0" indent="0">
              <a:buNone/>
            </a:pPr>
            <a:r>
              <a:rPr lang="en-AU" dirty="0"/>
              <a:t>It’s also why you can’t replace university courses with text books. </a:t>
            </a:r>
          </a:p>
          <a:p>
            <a:pPr marL="0" indent="0">
              <a:buNone/>
            </a:pPr>
            <a:endParaRPr lang="en-AU" dirty="0"/>
          </a:p>
          <a:p>
            <a:pPr marL="0" indent="0">
              <a:buNone/>
            </a:pPr>
            <a:r>
              <a:rPr lang="en-AU" dirty="0"/>
              <a:t>Learning is about discovery, which means learners need to discover.</a:t>
            </a:r>
          </a:p>
          <a:p>
            <a:pPr marL="0" indent="0">
              <a:buNone/>
            </a:pPr>
            <a:endParaRPr lang="en-AU" dirty="0"/>
          </a:p>
        </p:txBody>
      </p:sp>
      <p:sp>
        <p:nvSpPr>
          <p:cNvPr id="3" name="Slide Number Placeholder 2"/>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51</a:t>
            </a:fld>
            <a:endParaRPr kumimoji="0" lang="en-US"/>
          </a:p>
        </p:txBody>
      </p:sp>
      <p:sp>
        <p:nvSpPr>
          <p:cNvPr id="4" name="Title 3"/>
          <p:cNvSpPr>
            <a:spLocks noGrp="1"/>
          </p:cNvSpPr>
          <p:nvPr>
            <p:ph type="title"/>
          </p:nvPr>
        </p:nvSpPr>
        <p:spPr/>
        <p:txBody>
          <a:bodyPr/>
          <a:lstStyle/>
          <a:p>
            <a:r>
              <a:rPr lang="en-AU" dirty="0"/>
              <a:t>The </a:t>
            </a:r>
            <a:r>
              <a:rPr lang="en-AU" dirty="0" err="1" smtClean="0"/>
              <a:t>BnW</a:t>
            </a:r>
            <a:r>
              <a:rPr lang="en-AU" dirty="0" smtClean="0"/>
              <a:t> Factor</a:t>
            </a:r>
            <a:endParaRPr lang="en-AU" dirty="0"/>
          </a:p>
        </p:txBody>
      </p:sp>
    </p:spTree>
    <p:extLst>
      <p:ext uri="{BB962C8B-B14F-4D97-AF65-F5344CB8AC3E}">
        <p14:creationId xmlns:p14="http://schemas.microsoft.com/office/powerpoint/2010/main" val="427680079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l="14037" r="14037"/>
          <a:stretch>
            <a:fillRect/>
          </a:stretch>
        </p:blipFill>
        <p:spPr/>
      </p:pic>
      <p:sp>
        <p:nvSpPr>
          <p:cNvPr id="7" name="Text Placeholder 6"/>
          <p:cNvSpPr>
            <a:spLocks noGrp="1"/>
          </p:cNvSpPr>
          <p:nvPr>
            <p:ph type="body" sz="half" idx="2"/>
          </p:nvPr>
        </p:nvSpPr>
        <p:spPr/>
        <p:txBody>
          <a:bodyPr/>
          <a:lstStyle/>
          <a:p>
            <a:r>
              <a:rPr lang="en-AU" dirty="0"/>
              <a:t>I could tell you how I </a:t>
            </a:r>
            <a:br>
              <a:rPr lang="en-AU" dirty="0"/>
            </a:br>
            <a:r>
              <a:rPr lang="en-AU" dirty="0"/>
              <a:t>used this principle in </a:t>
            </a:r>
            <a:br>
              <a:rPr lang="en-AU" dirty="0"/>
            </a:br>
            <a:r>
              <a:rPr lang="en-AU" dirty="0"/>
              <a:t>this course… but that </a:t>
            </a:r>
            <a:br>
              <a:rPr lang="en-AU" dirty="0"/>
            </a:br>
            <a:r>
              <a:rPr lang="en-AU" dirty="0"/>
              <a:t>would defeat the point.</a:t>
            </a:r>
            <a:br>
              <a:rPr lang="en-AU" dirty="0"/>
            </a:br>
            <a:r>
              <a:rPr lang="en-AU" dirty="0"/>
              <a:t/>
            </a:r>
            <a:br>
              <a:rPr lang="en-AU" dirty="0"/>
            </a:br>
            <a:r>
              <a:rPr lang="en-AU" dirty="0"/>
              <a:t>How have I led you to discover</a:t>
            </a:r>
            <a:br>
              <a:rPr lang="en-AU" dirty="0"/>
            </a:br>
            <a:r>
              <a:rPr lang="en-AU" dirty="0"/>
              <a:t>some of the key principles </a:t>
            </a:r>
            <a:br>
              <a:rPr lang="en-AU" dirty="0"/>
            </a:br>
            <a:r>
              <a:rPr lang="en-AU" dirty="0"/>
              <a:t>in learning design?</a:t>
            </a:r>
          </a:p>
          <a:p>
            <a:endParaRPr lang="en-AU" dirty="0"/>
          </a:p>
        </p:txBody>
      </p:sp>
      <p:sp>
        <p:nvSpPr>
          <p:cNvPr id="3" name="Slide Number Placeholder 2"/>
          <p:cNvSpPr>
            <a:spLocks noGrp="1"/>
          </p:cNvSpPr>
          <p:nvPr>
            <p:ph type="sldNum" sz="quarter" idx="11"/>
          </p:nvPr>
        </p:nvSpPr>
        <p:spPr/>
        <p:txBody>
          <a:bodyPr/>
          <a:lstStyle/>
          <a:p>
            <a:pPr eaLnBrk="1" latinLnBrk="0" hangingPunct="1"/>
            <a:fld id="{D2E57653-3E58-4892-A7ED-712530ACC680}" type="slidenum">
              <a:rPr kumimoji="0" lang="en-US" smtClean="0"/>
              <a:pPr eaLnBrk="1" latinLnBrk="0" hangingPunct="1"/>
              <a:t>52</a:t>
            </a:fld>
            <a:endParaRPr kumimoji="0" lang="en-US"/>
          </a:p>
        </p:txBody>
      </p:sp>
    </p:spTree>
    <p:extLst>
      <p:ext uri="{BB962C8B-B14F-4D97-AF65-F5344CB8AC3E}">
        <p14:creationId xmlns:p14="http://schemas.microsoft.com/office/powerpoint/2010/main" val="17073679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eaLnBrk="1" latinLnBrk="0" hangingPunct="1"/>
            <a:fld id="{D2E57653-3E58-4892-A7ED-712530ACC680}" type="slidenum">
              <a:rPr kumimoji="0" lang="en-US" smtClean="0"/>
              <a:pPr eaLnBrk="1" latinLnBrk="0" hangingPunct="1"/>
              <a:t>53</a:t>
            </a:fld>
            <a:endParaRPr kumimoji="0" lang="en-US"/>
          </a:p>
        </p:txBody>
      </p:sp>
      <p:sp>
        <p:nvSpPr>
          <p:cNvPr id="8" name="Title 7"/>
          <p:cNvSpPr>
            <a:spLocks noGrp="1"/>
          </p:cNvSpPr>
          <p:nvPr>
            <p:ph type="title"/>
          </p:nvPr>
        </p:nvSpPr>
        <p:spPr/>
        <p:txBody>
          <a:bodyPr/>
          <a:lstStyle/>
          <a:p>
            <a:r>
              <a:rPr lang="en-AU" dirty="0" smtClean="0"/>
              <a:t>Module 5: Lessons from Hollywood</a:t>
            </a:r>
            <a:endParaRPr lang="en-AU" dirty="0"/>
          </a:p>
        </p:txBody>
      </p:sp>
      <p:sp>
        <p:nvSpPr>
          <p:cNvPr id="9" name="Text Placeholder 8"/>
          <p:cNvSpPr>
            <a:spLocks noGrp="1"/>
          </p:cNvSpPr>
          <p:nvPr>
            <p:ph type="body" idx="1"/>
          </p:nvPr>
        </p:nvSpPr>
        <p:spPr/>
        <p:txBody>
          <a:bodyPr>
            <a:normAutofit/>
          </a:bodyPr>
          <a:lstStyle/>
          <a:p>
            <a:r>
              <a:rPr lang="en-AU" dirty="0"/>
              <a:t>For </a:t>
            </a:r>
            <a:endParaRPr lang="en-AU" dirty="0" smtClean="0"/>
          </a:p>
          <a:p>
            <a:pPr marL="342900" indent="-169863">
              <a:buFont typeface="Arial" panose="020B0604020202020204" pitchFamily="34" charset="0"/>
              <a:buChar char="•"/>
            </a:pPr>
            <a:r>
              <a:rPr lang="en-AU" dirty="0" smtClean="0"/>
              <a:t>Presenters</a:t>
            </a:r>
            <a:endParaRPr lang="en-AU" dirty="0"/>
          </a:p>
          <a:p>
            <a:endParaRPr lang="en-AU" dirty="0"/>
          </a:p>
        </p:txBody>
      </p:sp>
    </p:spTree>
    <p:extLst>
      <p:ext uri="{BB962C8B-B14F-4D97-AF65-F5344CB8AC3E}">
        <p14:creationId xmlns:p14="http://schemas.microsoft.com/office/powerpoint/2010/main" val="196540817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marL="0" indent="0">
              <a:buNone/>
            </a:pPr>
            <a:r>
              <a:rPr lang="en-AU" dirty="0"/>
              <a:t>How would you like a simple technique that:</a:t>
            </a:r>
          </a:p>
          <a:p>
            <a:pPr lvl="1"/>
            <a:r>
              <a:rPr lang="en-AU" dirty="0" smtClean="0"/>
              <a:t>Increases </a:t>
            </a:r>
            <a:r>
              <a:rPr lang="en-AU" dirty="0"/>
              <a:t>enthusiasm and excitement,</a:t>
            </a:r>
          </a:p>
          <a:p>
            <a:pPr lvl="1"/>
            <a:r>
              <a:rPr lang="en-AU" dirty="0" smtClean="0"/>
              <a:t>Uses </a:t>
            </a:r>
            <a:r>
              <a:rPr lang="en-AU" dirty="0"/>
              <a:t>the </a:t>
            </a:r>
            <a:r>
              <a:rPr lang="en-AU" b="1" dirty="0"/>
              <a:t>What’s In It For Me</a:t>
            </a:r>
            <a:r>
              <a:rPr lang="en-AU" dirty="0"/>
              <a:t> factor we discussed earlier,</a:t>
            </a:r>
          </a:p>
          <a:p>
            <a:pPr lvl="1"/>
            <a:r>
              <a:rPr lang="en-AU" dirty="0" smtClean="0"/>
              <a:t>Boosts </a:t>
            </a:r>
            <a:r>
              <a:rPr lang="en-AU" dirty="0"/>
              <a:t>retention and focus in your learners?</a:t>
            </a:r>
          </a:p>
          <a:p>
            <a:pPr lvl="1"/>
            <a:endParaRPr lang="en-AU" dirty="0"/>
          </a:p>
          <a:p>
            <a:pPr marL="0" lvl="1" indent="0">
              <a:buNone/>
            </a:pPr>
            <a:r>
              <a:rPr lang="en-AU" sz="2600" dirty="0"/>
              <a:t>Is that something you’d be interested in?</a:t>
            </a:r>
          </a:p>
          <a:p>
            <a:pPr marL="0" indent="0">
              <a:buNone/>
            </a:pPr>
            <a:endParaRPr lang="en-AU" dirty="0" smtClean="0"/>
          </a:p>
        </p:txBody>
      </p:sp>
      <p:sp>
        <p:nvSpPr>
          <p:cNvPr id="2" name="Slide Number Placeholder 1"/>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54</a:t>
            </a:fld>
            <a:endParaRPr kumimoji="0" lang="en-US"/>
          </a:p>
        </p:txBody>
      </p:sp>
      <p:sp>
        <p:nvSpPr>
          <p:cNvPr id="5" name="Title 4"/>
          <p:cNvSpPr>
            <a:spLocks noGrp="1"/>
          </p:cNvSpPr>
          <p:nvPr>
            <p:ph type="title"/>
          </p:nvPr>
        </p:nvSpPr>
        <p:spPr/>
        <p:txBody>
          <a:bodyPr/>
          <a:lstStyle/>
          <a:p>
            <a:r>
              <a:rPr lang="en-AU" dirty="0"/>
              <a:t>Straight out of the movies</a:t>
            </a:r>
          </a:p>
        </p:txBody>
      </p:sp>
    </p:spTree>
    <p:extLst>
      <p:ext uri="{BB962C8B-B14F-4D97-AF65-F5344CB8AC3E}">
        <p14:creationId xmlns:p14="http://schemas.microsoft.com/office/powerpoint/2010/main" val="119573822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fontScale="77500" lnSpcReduction="20000"/>
          </a:bodyPr>
          <a:lstStyle/>
          <a:p>
            <a:pPr marL="0" indent="0">
              <a:buNone/>
            </a:pPr>
            <a:r>
              <a:rPr lang="en-AU" dirty="0"/>
              <a:t>Let’s say you want to promote your upcoming Hollywood blockbuster.</a:t>
            </a:r>
          </a:p>
          <a:p>
            <a:pPr marL="0" indent="0">
              <a:buNone/>
            </a:pPr>
            <a:endParaRPr lang="en-AU" dirty="0"/>
          </a:p>
          <a:p>
            <a:pPr marL="0" indent="0">
              <a:buNone/>
            </a:pPr>
            <a:r>
              <a:rPr lang="en-AU" dirty="0"/>
              <a:t>You have many tools available to you. You could have the actors go on interviews, do some viral marketing, take out billboards…</a:t>
            </a:r>
          </a:p>
          <a:p>
            <a:pPr marL="0" indent="0">
              <a:buNone/>
            </a:pPr>
            <a:endParaRPr lang="en-AU" dirty="0"/>
          </a:p>
          <a:p>
            <a:pPr marL="0" indent="0">
              <a:buNone/>
            </a:pPr>
            <a:r>
              <a:rPr lang="en-AU" dirty="0"/>
              <a:t>The classic movie promotion tool is the trailer, which tells you everything you need to know about the movie. </a:t>
            </a:r>
          </a:p>
          <a:p>
            <a:pPr marL="0" indent="0">
              <a:buNone/>
            </a:pPr>
            <a:endParaRPr lang="en-AU" dirty="0"/>
          </a:p>
          <a:p>
            <a:pPr marL="0" indent="0">
              <a:buNone/>
            </a:pPr>
            <a:r>
              <a:rPr lang="en-AU" dirty="0"/>
              <a:t>But there’s another tool commonly used – one that drops before the trailer. I’m talking about the </a:t>
            </a:r>
            <a:r>
              <a:rPr lang="en-AU" b="1" dirty="0"/>
              <a:t>Teaser</a:t>
            </a:r>
            <a:r>
              <a:rPr lang="en-AU" dirty="0"/>
              <a:t>.</a:t>
            </a:r>
          </a:p>
          <a:p>
            <a:pPr marL="0" indent="0">
              <a:buNone/>
            </a:pPr>
            <a:endParaRPr lang="en-AU" dirty="0"/>
          </a:p>
          <a:p>
            <a:pPr marL="0" indent="0">
              <a:buNone/>
            </a:pPr>
            <a:r>
              <a:rPr lang="en-AU" dirty="0"/>
              <a:t>A Teaser isn’t much – maybe ten seconds or so, </a:t>
            </a:r>
            <a:r>
              <a:rPr lang="en-AU" dirty="0" smtClean="0"/>
              <a:t>maybe showing </a:t>
            </a:r>
            <a:r>
              <a:rPr lang="en-AU" dirty="0"/>
              <a:t>a </a:t>
            </a:r>
            <a:r>
              <a:rPr lang="en-AU" dirty="0" err="1"/>
              <a:t>closeup</a:t>
            </a:r>
            <a:r>
              <a:rPr lang="en-AU" dirty="0"/>
              <a:t> of a logo, superhero suit or distinctive character.</a:t>
            </a:r>
          </a:p>
          <a:p>
            <a:pPr marL="0" indent="0">
              <a:buNone/>
            </a:pPr>
            <a:endParaRPr lang="en-AU" dirty="0"/>
          </a:p>
          <a:p>
            <a:pPr marL="0" indent="0">
              <a:buNone/>
            </a:pPr>
            <a:r>
              <a:rPr lang="en-AU" dirty="0"/>
              <a:t>If it’s your sort of movie, it’s enough to make you intrigued. </a:t>
            </a:r>
          </a:p>
        </p:txBody>
      </p:sp>
      <p:sp>
        <p:nvSpPr>
          <p:cNvPr id="2" name="Slide Number Placeholder 1"/>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55</a:t>
            </a:fld>
            <a:endParaRPr kumimoji="0" lang="en-US"/>
          </a:p>
        </p:txBody>
      </p:sp>
      <p:sp>
        <p:nvSpPr>
          <p:cNvPr id="5" name="Title 4"/>
          <p:cNvSpPr>
            <a:spLocks noGrp="1"/>
          </p:cNvSpPr>
          <p:nvPr>
            <p:ph type="title"/>
          </p:nvPr>
        </p:nvSpPr>
        <p:spPr/>
        <p:txBody>
          <a:bodyPr/>
          <a:lstStyle/>
          <a:p>
            <a:r>
              <a:rPr lang="en-AU" dirty="0"/>
              <a:t>Straight out of the movies</a:t>
            </a:r>
          </a:p>
        </p:txBody>
      </p:sp>
    </p:spTree>
    <p:extLst>
      <p:ext uri="{BB962C8B-B14F-4D97-AF65-F5344CB8AC3E}">
        <p14:creationId xmlns:p14="http://schemas.microsoft.com/office/powerpoint/2010/main" val="127377167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fontScale="92500"/>
          </a:bodyPr>
          <a:lstStyle/>
          <a:p>
            <a:pPr marL="0" indent="0">
              <a:buNone/>
            </a:pPr>
            <a:r>
              <a:rPr lang="en-AU" dirty="0"/>
              <a:t>You can use Teasers in your presentations.</a:t>
            </a:r>
          </a:p>
          <a:p>
            <a:pPr marL="0" indent="0">
              <a:buNone/>
            </a:pPr>
            <a:endParaRPr lang="en-AU" dirty="0"/>
          </a:p>
          <a:p>
            <a:pPr marL="0" indent="0">
              <a:buNone/>
            </a:pPr>
            <a:r>
              <a:rPr lang="en-AU" dirty="0"/>
              <a:t>Suppose you’re about to go on a break. After the break, you’re going to cover something important, useful or interesting.</a:t>
            </a:r>
          </a:p>
          <a:p>
            <a:pPr marL="0" indent="0">
              <a:buNone/>
            </a:pPr>
            <a:endParaRPr lang="en-AU" dirty="0"/>
          </a:p>
          <a:p>
            <a:pPr marL="0" indent="0">
              <a:buNone/>
            </a:pPr>
            <a:r>
              <a:rPr lang="en-AU" dirty="0"/>
              <a:t>Right before you dismiss everyone, you could say something like this to the learners:</a:t>
            </a:r>
          </a:p>
          <a:p>
            <a:pPr marL="0" indent="0">
              <a:buNone/>
            </a:pPr>
            <a:endParaRPr lang="en-AU" dirty="0"/>
          </a:p>
          <a:p>
            <a:pPr marL="0" indent="0" algn="ctr">
              <a:buNone/>
            </a:pPr>
            <a:r>
              <a:rPr lang="en-AU" b="1" i="1" dirty="0"/>
              <a:t>“How would you like to &lt;achieve an awesome, interesting or useful result&gt;? You would? </a:t>
            </a:r>
            <a:br>
              <a:rPr lang="en-AU" b="1" i="1" dirty="0"/>
            </a:br>
            <a:r>
              <a:rPr lang="en-AU" b="1" i="1" dirty="0"/>
              <a:t>Then come back after the break and I’ll show you how.”</a:t>
            </a:r>
          </a:p>
        </p:txBody>
      </p:sp>
      <p:sp>
        <p:nvSpPr>
          <p:cNvPr id="2" name="Slide Number Placeholder 1"/>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56</a:t>
            </a:fld>
            <a:endParaRPr kumimoji="0" lang="en-US"/>
          </a:p>
        </p:txBody>
      </p:sp>
      <p:sp>
        <p:nvSpPr>
          <p:cNvPr id="5" name="Title 4"/>
          <p:cNvSpPr>
            <a:spLocks noGrp="1"/>
          </p:cNvSpPr>
          <p:nvPr>
            <p:ph type="title"/>
          </p:nvPr>
        </p:nvSpPr>
        <p:spPr/>
        <p:txBody>
          <a:bodyPr/>
          <a:lstStyle/>
          <a:p>
            <a:r>
              <a:rPr lang="en-AU" dirty="0"/>
              <a:t>Teasers in learning</a:t>
            </a:r>
          </a:p>
        </p:txBody>
      </p:sp>
    </p:spTree>
    <p:extLst>
      <p:ext uri="{BB962C8B-B14F-4D97-AF65-F5344CB8AC3E}">
        <p14:creationId xmlns:p14="http://schemas.microsoft.com/office/powerpoint/2010/main" val="39379014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fontScale="92500" lnSpcReduction="20000"/>
          </a:bodyPr>
          <a:lstStyle/>
          <a:p>
            <a:pPr marL="0" indent="0" algn="ctr">
              <a:buNone/>
            </a:pPr>
            <a:r>
              <a:rPr lang="en-AU" b="1" i="1" dirty="0"/>
              <a:t>“How would you like to &lt;achieve an awesome, interesting or useful result&gt;? You would? </a:t>
            </a:r>
            <a:br>
              <a:rPr lang="en-AU" b="1" i="1" dirty="0"/>
            </a:br>
            <a:r>
              <a:rPr lang="en-AU" b="1" i="1" dirty="0"/>
              <a:t>Then come back after the break and I’ll show you how.”</a:t>
            </a:r>
          </a:p>
          <a:p>
            <a:pPr marL="0" indent="0" algn="ctr">
              <a:buNone/>
            </a:pPr>
            <a:endParaRPr lang="en-AU" b="1" i="1" dirty="0"/>
          </a:p>
          <a:p>
            <a:pPr marL="0" indent="0">
              <a:buNone/>
            </a:pPr>
            <a:r>
              <a:rPr lang="en-AU" dirty="0"/>
              <a:t>This is easy enough to do. It takes a few seconds to say. As for what to put there as your awesome, interesting or useful result, you simply take something from the learning outcomes and the What’s In It For Me descriptions you’ve come up with.</a:t>
            </a:r>
          </a:p>
          <a:p>
            <a:pPr marL="0" indent="0">
              <a:buNone/>
            </a:pPr>
            <a:endParaRPr lang="en-AU" dirty="0"/>
          </a:p>
          <a:p>
            <a:pPr marL="0" indent="0">
              <a:buNone/>
            </a:pPr>
            <a:r>
              <a:rPr lang="en-AU" dirty="0"/>
              <a:t>It’s a simple change, but it makes your learners eager and excited to return from the break – which is an excellent state of mind for learning.</a:t>
            </a:r>
          </a:p>
        </p:txBody>
      </p:sp>
      <p:sp>
        <p:nvSpPr>
          <p:cNvPr id="2" name="Slide Number Placeholder 1"/>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57</a:t>
            </a:fld>
            <a:endParaRPr kumimoji="0" lang="en-US"/>
          </a:p>
        </p:txBody>
      </p:sp>
      <p:sp>
        <p:nvSpPr>
          <p:cNvPr id="5" name="Title 4"/>
          <p:cNvSpPr>
            <a:spLocks noGrp="1"/>
          </p:cNvSpPr>
          <p:nvPr>
            <p:ph type="title"/>
          </p:nvPr>
        </p:nvSpPr>
        <p:spPr/>
        <p:txBody>
          <a:bodyPr/>
          <a:lstStyle/>
          <a:p>
            <a:r>
              <a:rPr lang="en-AU" dirty="0"/>
              <a:t>Teasers in learning</a:t>
            </a:r>
          </a:p>
        </p:txBody>
      </p:sp>
    </p:spTree>
    <p:extLst>
      <p:ext uri="{BB962C8B-B14F-4D97-AF65-F5344CB8AC3E}">
        <p14:creationId xmlns:p14="http://schemas.microsoft.com/office/powerpoint/2010/main" val="147982117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eaLnBrk="1" latinLnBrk="0" hangingPunct="1"/>
            <a:fld id="{D2E57653-3E58-4892-A7ED-712530ACC680}" type="slidenum">
              <a:rPr kumimoji="0" lang="en-US" smtClean="0"/>
              <a:pPr eaLnBrk="1" latinLnBrk="0" hangingPunct="1"/>
              <a:t>58</a:t>
            </a:fld>
            <a:endParaRPr kumimoji="0" lang="en-US"/>
          </a:p>
        </p:txBody>
      </p:sp>
      <p:sp>
        <p:nvSpPr>
          <p:cNvPr id="8" name="Title 7"/>
          <p:cNvSpPr>
            <a:spLocks noGrp="1"/>
          </p:cNvSpPr>
          <p:nvPr>
            <p:ph type="title"/>
          </p:nvPr>
        </p:nvSpPr>
        <p:spPr/>
        <p:txBody>
          <a:bodyPr/>
          <a:lstStyle/>
          <a:p>
            <a:r>
              <a:rPr lang="en-AU" dirty="0" smtClean="0"/>
              <a:t>Module 6</a:t>
            </a:r>
            <a:r>
              <a:rPr lang="en-AU" dirty="0"/>
              <a:t>: Language that </a:t>
            </a:r>
            <a:r>
              <a:rPr lang="en-AU" dirty="0" smtClean="0"/>
              <a:t>Leads Learning</a:t>
            </a:r>
            <a:endParaRPr lang="en-AU" dirty="0"/>
          </a:p>
        </p:txBody>
      </p:sp>
      <p:sp>
        <p:nvSpPr>
          <p:cNvPr id="9" name="Text Placeholder 8"/>
          <p:cNvSpPr>
            <a:spLocks noGrp="1"/>
          </p:cNvSpPr>
          <p:nvPr>
            <p:ph type="body" idx="1"/>
          </p:nvPr>
        </p:nvSpPr>
        <p:spPr/>
        <p:txBody>
          <a:bodyPr>
            <a:normAutofit/>
          </a:bodyPr>
          <a:lstStyle/>
          <a:p>
            <a:r>
              <a:rPr lang="en-AU" dirty="0"/>
              <a:t>For </a:t>
            </a:r>
            <a:endParaRPr lang="en-AU" dirty="0" smtClean="0"/>
          </a:p>
          <a:p>
            <a:pPr marL="342900" indent="-169863">
              <a:buFont typeface="Arial" panose="020B0604020202020204" pitchFamily="34" charset="0"/>
              <a:buChar char="•"/>
            </a:pPr>
            <a:r>
              <a:rPr lang="en-AU" dirty="0" smtClean="0"/>
              <a:t>Presenters</a:t>
            </a:r>
            <a:endParaRPr lang="en-AU" dirty="0"/>
          </a:p>
          <a:p>
            <a:endParaRPr lang="en-AU" dirty="0"/>
          </a:p>
        </p:txBody>
      </p:sp>
    </p:spTree>
    <p:extLst>
      <p:ext uri="{BB962C8B-B14F-4D97-AF65-F5344CB8AC3E}">
        <p14:creationId xmlns:p14="http://schemas.microsoft.com/office/powerpoint/2010/main" val="306233191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fontScale="77500" lnSpcReduction="20000"/>
          </a:bodyPr>
          <a:lstStyle/>
          <a:p>
            <a:pPr marL="0" indent="0">
              <a:buNone/>
            </a:pPr>
            <a:r>
              <a:rPr lang="en-AU" dirty="0"/>
              <a:t>If you’ve dealt with salespeople much, you might know of this sales technique:</a:t>
            </a:r>
          </a:p>
          <a:p>
            <a:pPr marL="0" indent="0">
              <a:buNone/>
            </a:pPr>
            <a:endParaRPr lang="en-AU" b="1" i="1" dirty="0"/>
          </a:p>
          <a:p>
            <a:pPr marL="0" indent="0">
              <a:buNone/>
            </a:pPr>
            <a:r>
              <a:rPr lang="en-AU" b="1" dirty="0"/>
              <a:t>Building the yes.</a:t>
            </a:r>
          </a:p>
          <a:p>
            <a:pPr marL="0" indent="0">
              <a:buNone/>
            </a:pPr>
            <a:endParaRPr lang="en-AU" b="1" dirty="0"/>
          </a:p>
          <a:p>
            <a:pPr marL="0" indent="0">
              <a:buNone/>
            </a:pPr>
            <a:r>
              <a:rPr lang="en-AU" dirty="0"/>
              <a:t>The idea is simple: get the customer in the habit of saying yes and they’re more likely to say it when you make the sale:</a:t>
            </a:r>
          </a:p>
          <a:p>
            <a:pPr lvl="1"/>
            <a:r>
              <a:rPr lang="en-AU" dirty="0"/>
              <a:t>“Do you want to make the right choice by your family?”</a:t>
            </a:r>
          </a:p>
          <a:p>
            <a:pPr lvl="1"/>
            <a:r>
              <a:rPr lang="en-AU" dirty="0"/>
              <a:t>“You like to save money without compromising quality, right?”</a:t>
            </a:r>
          </a:p>
          <a:p>
            <a:pPr lvl="1"/>
            <a:r>
              <a:rPr lang="en-AU" dirty="0"/>
              <a:t>“Would you like to be the envy for your neighbours?”</a:t>
            </a:r>
          </a:p>
          <a:p>
            <a:pPr lvl="1"/>
            <a:r>
              <a:rPr lang="en-AU" dirty="0"/>
              <a:t>“Then are you interested in buying this product?”</a:t>
            </a:r>
          </a:p>
          <a:p>
            <a:pPr lvl="1"/>
            <a:endParaRPr lang="en-AU" dirty="0"/>
          </a:p>
          <a:p>
            <a:pPr marL="0" lvl="1" indent="0">
              <a:buNone/>
            </a:pPr>
            <a:r>
              <a:rPr lang="en-AU" sz="2600" dirty="0"/>
              <a:t>Does it work? Yes, </a:t>
            </a:r>
            <a:r>
              <a:rPr lang="en-AU" sz="2600" i="1" dirty="0"/>
              <a:t>but</a:t>
            </a:r>
            <a:r>
              <a:rPr lang="en-AU" sz="2600" dirty="0"/>
              <a:t>… not if the customer feels the salesperson is just reading a script or trying to take advantage of them. It only works with people who like and trust you – and at that point, do you even need a gimmick like this?</a:t>
            </a:r>
          </a:p>
          <a:p>
            <a:pPr marL="0" indent="0">
              <a:buNone/>
            </a:pPr>
            <a:endParaRPr lang="en-AU" dirty="0"/>
          </a:p>
        </p:txBody>
      </p:sp>
      <p:sp>
        <p:nvSpPr>
          <p:cNvPr id="2" name="Slide Number Placeholder 1"/>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59</a:t>
            </a:fld>
            <a:endParaRPr kumimoji="0" lang="en-US"/>
          </a:p>
        </p:txBody>
      </p:sp>
      <p:sp>
        <p:nvSpPr>
          <p:cNvPr id="5" name="Title 4"/>
          <p:cNvSpPr>
            <a:spLocks noGrp="1"/>
          </p:cNvSpPr>
          <p:nvPr>
            <p:ph type="title"/>
          </p:nvPr>
        </p:nvSpPr>
        <p:spPr/>
        <p:txBody>
          <a:bodyPr>
            <a:normAutofit fontScale="90000"/>
          </a:bodyPr>
          <a:lstStyle/>
          <a:p>
            <a:r>
              <a:rPr lang="en-AU" dirty="0"/>
              <a:t>Sales gimmick? Or teaching resource? </a:t>
            </a:r>
          </a:p>
        </p:txBody>
      </p:sp>
    </p:spTree>
    <p:extLst>
      <p:ext uri="{BB962C8B-B14F-4D97-AF65-F5344CB8AC3E}">
        <p14:creationId xmlns:p14="http://schemas.microsoft.com/office/powerpoint/2010/main" val="318596867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0" indent="0">
              <a:buNone/>
            </a:pPr>
            <a:r>
              <a:rPr lang="en-AU" sz="2400" dirty="0"/>
              <a:t>I bring this up because that </a:t>
            </a:r>
            <a:r>
              <a:rPr lang="en-AU" sz="2400" i="1" dirty="0"/>
              <a:t>principle</a:t>
            </a:r>
            <a:r>
              <a:rPr lang="en-AU" sz="2400" dirty="0"/>
              <a:t> can be useful when presenting. It’s a very different technique – no gimmick or high pressure sales tactics here – but the idea behind it is the same.</a:t>
            </a:r>
          </a:p>
          <a:p>
            <a:pPr marL="0" indent="0">
              <a:buNone/>
            </a:pPr>
            <a:endParaRPr lang="en-AU" sz="2400" dirty="0"/>
          </a:p>
          <a:p>
            <a:pPr marL="0" indent="0">
              <a:buNone/>
            </a:pPr>
            <a:r>
              <a:rPr lang="en-AU" sz="2400" dirty="0"/>
              <a:t>When you have an exercise for the learners to do, you have a few goals:</a:t>
            </a:r>
          </a:p>
          <a:p>
            <a:pPr lvl="1"/>
            <a:r>
              <a:rPr lang="en-AU" b="1" dirty="0"/>
              <a:t>Clarity</a:t>
            </a:r>
            <a:r>
              <a:rPr lang="en-AU" dirty="0"/>
              <a:t> – you want everyone to know what to do.</a:t>
            </a:r>
          </a:p>
          <a:p>
            <a:pPr lvl="1"/>
            <a:r>
              <a:rPr lang="en-AU" b="1" dirty="0"/>
              <a:t>Action</a:t>
            </a:r>
            <a:r>
              <a:rPr lang="en-AU" dirty="0"/>
              <a:t> – you want them to do it.</a:t>
            </a:r>
          </a:p>
          <a:p>
            <a:pPr lvl="1"/>
            <a:endParaRPr lang="en-AU" dirty="0"/>
          </a:p>
          <a:p>
            <a:pPr marL="0" lvl="1" indent="0">
              <a:buNone/>
            </a:pPr>
            <a:r>
              <a:rPr lang="en-AU" dirty="0"/>
              <a:t>You can achieve both with a simple use of language that’s almost hypnotic in how it works.</a:t>
            </a:r>
          </a:p>
          <a:p>
            <a:pPr marL="0" indent="0">
              <a:buNone/>
            </a:pPr>
            <a:endParaRPr lang="en-AU" sz="2400" dirty="0"/>
          </a:p>
        </p:txBody>
      </p:sp>
      <p:sp>
        <p:nvSpPr>
          <p:cNvPr id="3" name="Slide Number Placeholder 2"/>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60</a:t>
            </a:fld>
            <a:endParaRPr kumimoji="0" lang="en-US"/>
          </a:p>
        </p:txBody>
      </p:sp>
      <p:sp>
        <p:nvSpPr>
          <p:cNvPr id="4" name="Title 3"/>
          <p:cNvSpPr>
            <a:spLocks noGrp="1"/>
          </p:cNvSpPr>
          <p:nvPr>
            <p:ph type="title"/>
          </p:nvPr>
        </p:nvSpPr>
        <p:spPr/>
        <p:txBody>
          <a:bodyPr>
            <a:normAutofit fontScale="90000"/>
          </a:bodyPr>
          <a:lstStyle/>
          <a:p>
            <a:r>
              <a:rPr lang="en-AU" dirty="0"/>
              <a:t>Sales gimmick? Or teaching resource? </a:t>
            </a:r>
          </a:p>
        </p:txBody>
      </p:sp>
    </p:spTree>
    <p:extLst>
      <p:ext uri="{BB962C8B-B14F-4D97-AF65-F5344CB8AC3E}">
        <p14:creationId xmlns:p14="http://schemas.microsoft.com/office/powerpoint/2010/main" val="403316458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0" indent="0">
              <a:buNone/>
            </a:pPr>
            <a:r>
              <a:rPr lang="en-AU" sz="2000" dirty="0"/>
              <a:t>It’s simple, really:</a:t>
            </a:r>
          </a:p>
          <a:p>
            <a:pPr marL="0" indent="0">
              <a:buNone/>
            </a:pPr>
            <a:endParaRPr lang="en-AU" sz="2000" dirty="0"/>
          </a:p>
          <a:p>
            <a:pPr marL="0" indent="0">
              <a:buNone/>
            </a:pPr>
            <a:r>
              <a:rPr lang="en-AU" sz="2000" dirty="0"/>
              <a:t>When you’re giving instructions to the learners, give them to them one at a time. It doesn’t matter what each step is – wait for them to finish each step before moving onto the next.</a:t>
            </a:r>
          </a:p>
          <a:p>
            <a:pPr marL="0" indent="0">
              <a:buNone/>
            </a:pPr>
            <a:endParaRPr lang="en-AU" sz="2000" dirty="0"/>
          </a:p>
          <a:p>
            <a:pPr marL="0" indent="0">
              <a:buNone/>
            </a:pPr>
            <a:r>
              <a:rPr lang="en-AU" sz="2000" dirty="0"/>
              <a:t>An example might be:</a:t>
            </a:r>
          </a:p>
          <a:p>
            <a:pPr marL="457200" indent="-457200">
              <a:buFont typeface="+mj-lt"/>
              <a:buAutoNum type="arabicPeriod"/>
            </a:pPr>
            <a:r>
              <a:rPr lang="en-AU" sz="2000" dirty="0"/>
              <a:t>“Stand up” (wait for everyone to stand)</a:t>
            </a:r>
          </a:p>
          <a:p>
            <a:pPr marL="457200" indent="-457200">
              <a:buFont typeface="+mj-lt"/>
              <a:buAutoNum type="arabicPeriod"/>
            </a:pPr>
            <a:r>
              <a:rPr lang="en-AU" sz="2000" dirty="0"/>
              <a:t>“Find a partner” (wait for everyone to partner up)</a:t>
            </a:r>
          </a:p>
          <a:p>
            <a:pPr marL="457200" indent="-457200">
              <a:buFont typeface="+mj-lt"/>
              <a:buAutoNum type="arabicPeriod"/>
            </a:pPr>
            <a:r>
              <a:rPr lang="en-AU" sz="2000" dirty="0"/>
              <a:t>“In pairs, rewrite Hamlet as a surrealist comedy where the characters are social media influencers”</a:t>
            </a:r>
          </a:p>
          <a:p>
            <a:pPr marL="0" indent="0">
              <a:buNone/>
            </a:pPr>
            <a:endParaRPr lang="en-AU" sz="2000" dirty="0"/>
          </a:p>
          <a:p>
            <a:pPr marL="0" indent="0">
              <a:buNone/>
            </a:pPr>
            <a:r>
              <a:rPr lang="en-AU" sz="2000" dirty="0"/>
              <a:t>Those steps aren’t equally long or complex, but each is a single instruction</a:t>
            </a:r>
            <a:r>
              <a:rPr lang="en-AU" sz="2000" dirty="0" smtClean="0"/>
              <a:t>.</a:t>
            </a:r>
            <a:endParaRPr lang="en-AU" sz="2000" dirty="0"/>
          </a:p>
        </p:txBody>
      </p:sp>
      <p:sp>
        <p:nvSpPr>
          <p:cNvPr id="3" name="Slide Number Placeholder 2"/>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61</a:t>
            </a:fld>
            <a:endParaRPr kumimoji="0" lang="en-US"/>
          </a:p>
        </p:txBody>
      </p:sp>
      <p:sp>
        <p:nvSpPr>
          <p:cNvPr id="4" name="Title 3"/>
          <p:cNvSpPr>
            <a:spLocks noGrp="1"/>
          </p:cNvSpPr>
          <p:nvPr>
            <p:ph type="title"/>
          </p:nvPr>
        </p:nvSpPr>
        <p:spPr/>
        <p:txBody>
          <a:bodyPr>
            <a:normAutofit fontScale="90000"/>
          </a:bodyPr>
          <a:lstStyle/>
          <a:p>
            <a:r>
              <a:rPr lang="en-AU" dirty="0"/>
              <a:t>Sales gimmick? Or teaching resource? </a:t>
            </a:r>
          </a:p>
        </p:txBody>
      </p:sp>
    </p:spTree>
    <p:extLst>
      <p:ext uri="{BB962C8B-B14F-4D97-AF65-F5344CB8AC3E}">
        <p14:creationId xmlns:p14="http://schemas.microsoft.com/office/powerpoint/2010/main" val="240844883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pPr marL="0" indent="0">
              <a:buNone/>
            </a:pPr>
            <a:r>
              <a:rPr lang="en-AU" dirty="0"/>
              <a:t>It’s clear how this creates </a:t>
            </a:r>
            <a:r>
              <a:rPr lang="en-AU" b="1" dirty="0"/>
              <a:t>clarity</a:t>
            </a:r>
            <a:r>
              <a:rPr lang="en-AU" dirty="0"/>
              <a:t>. The learners can’t get confused about the order of events and they can’t accidentally skip a step. If there’s any confusion, you can spot it right there.</a:t>
            </a:r>
          </a:p>
          <a:p>
            <a:pPr marL="0" indent="0">
              <a:buNone/>
            </a:pPr>
            <a:endParaRPr lang="en-AU" dirty="0"/>
          </a:p>
          <a:p>
            <a:pPr marL="0" indent="0">
              <a:buNone/>
            </a:pPr>
            <a:r>
              <a:rPr lang="en-AU" dirty="0"/>
              <a:t>The subtler benefit is how it promotes </a:t>
            </a:r>
            <a:r>
              <a:rPr lang="en-AU" b="1" dirty="0"/>
              <a:t>action</a:t>
            </a:r>
            <a:r>
              <a:rPr lang="en-AU" dirty="0"/>
              <a:t>. </a:t>
            </a:r>
          </a:p>
          <a:p>
            <a:pPr marL="0" indent="0">
              <a:buNone/>
            </a:pPr>
            <a:endParaRPr lang="en-AU" dirty="0"/>
          </a:p>
          <a:p>
            <a:pPr marL="0" indent="0">
              <a:buNone/>
            </a:pPr>
            <a:r>
              <a:rPr lang="en-AU" dirty="0"/>
              <a:t>You give an instruction and the learners immediately follow it.</a:t>
            </a:r>
          </a:p>
          <a:p>
            <a:pPr marL="0" indent="0">
              <a:buNone/>
            </a:pPr>
            <a:endParaRPr lang="en-AU" dirty="0"/>
          </a:p>
          <a:p>
            <a:pPr marL="0" indent="0">
              <a:buNone/>
            </a:pPr>
            <a:r>
              <a:rPr lang="en-AU" dirty="0"/>
              <a:t>Then you do it again. And again.</a:t>
            </a:r>
          </a:p>
          <a:p>
            <a:pPr marL="0" indent="0">
              <a:buNone/>
            </a:pPr>
            <a:endParaRPr lang="en-AU" dirty="0"/>
          </a:p>
          <a:p>
            <a:pPr marL="0" indent="0">
              <a:buNone/>
            </a:pPr>
            <a:r>
              <a:rPr lang="en-AU" dirty="0"/>
              <a:t>This gets them in the habit of following your instructions. After doing what you say two or three times in a row, they’re primed to keep doing it. </a:t>
            </a:r>
          </a:p>
          <a:p>
            <a:pPr marL="0" indent="0">
              <a:buNone/>
            </a:pPr>
            <a:endParaRPr lang="en-AU" dirty="0"/>
          </a:p>
          <a:p>
            <a:pPr marL="0" indent="0">
              <a:buNone/>
            </a:pPr>
            <a:r>
              <a:rPr lang="en-AU" dirty="0"/>
              <a:t>Now, this isn’t mind control. It’s a gentle nudge to make them slightly more likely to do the exercises as you instruct them. Little nudges like this can make a huge difference, though.</a:t>
            </a:r>
          </a:p>
          <a:p>
            <a:pPr marL="0" indent="0">
              <a:buNone/>
            </a:pPr>
            <a:endParaRPr lang="en-AU" dirty="0"/>
          </a:p>
        </p:txBody>
      </p:sp>
      <p:sp>
        <p:nvSpPr>
          <p:cNvPr id="3" name="Slide Number Placeholder 2"/>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62</a:t>
            </a:fld>
            <a:endParaRPr kumimoji="0" lang="en-US"/>
          </a:p>
        </p:txBody>
      </p:sp>
      <p:sp>
        <p:nvSpPr>
          <p:cNvPr id="4" name="Title 3"/>
          <p:cNvSpPr>
            <a:spLocks noGrp="1"/>
          </p:cNvSpPr>
          <p:nvPr>
            <p:ph type="title"/>
          </p:nvPr>
        </p:nvSpPr>
        <p:spPr/>
        <p:txBody>
          <a:bodyPr/>
          <a:lstStyle/>
          <a:p>
            <a:r>
              <a:rPr lang="en-AU" dirty="0"/>
              <a:t>Why this works</a:t>
            </a:r>
          </a:p>
        </p:txBody>
      </p:sp>
    </p:spTree>
    <p:extLst>
      <p:ext uri="{BB962C8B-B14F-4D97-AF65-F5344CB8AC3E}">
        <p14:creationId xmlns:p14="http://schemas.microsoft.com/office/powerpoint/2010/main" val="333414519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0" indent="0">
              <a:buNone/>
            </a:pPr>
            <a:r>
              <a:rPr lang="en-AU" dirty="0" smtClean="0"/>
              <a:t>Language is a curious tool. It’s surprising how many ways subtle tweaks with it can lead to big changes.</a:t>
            </a:r>
          </a:p>
          <a:p>
            <a:pPr marL="0" indent="0">
              <a:buNone/>
            </a:pPr>
            <a:endParaRPr lang="en-AU" dirty="0"/>
          </a:p>
          <a:p>
            <a:pPr marL="0" indent="0">
              <a:buNone/>
            </a:pPr>
            <a:r>
              <a:rPr lang="en-AU" dirty="0" smtClean="0"/>
              <a:t>One such tweak is simple but worth knowing.</a:t>
            </a:r>
          </a:p>
          <a:p>
            <a:pPr marL="0" indent="0">
              <a:buNone/>
            </a:pPr>
            <a:endParaRPr lang="en-AU" dirty="0"/>
          </a:p>
          <a:p>
            <a:pPr marL="0" indent="0">
              <a:buNone/>
            </a:pPr>
            <a:r>
              <a:rPr lang="en-AU" dirty="0" smtClean="0"/>
              <a:t>Sometimes, you want your learners to be precise. There’s a set procedure for dealing with known problems – here’s how they apply it.</a:t>
            </a:r>
          </a:p>
          <a:p>
            <a:pPr marL="0" indent="0">
              <a:buNone/>
            </a:pPr>
            <a:endParaRPr lang="en-AU" dirty="0"/>
          </a:p>
          <a:p>
            <a:pPr marL="0" indent="0">
              <a:buNone/>
            </a:pPr>
            <a:r>
              <a:rPr lang="en-AU" dirty="0" smtClean="0"/>
              <a:t>Other times, they’ll need to use their judgement.</a:t>
            </a:r>
          </a:p>
          <a:p>
            <a:pPr marL="0" indent="0">
              <a:buNone/>
            </a:pPr>
            <a:endParaRPr lang="en-AU" dirty="0"/>
          </a:p>
          <a:p>
            <a:pPr marL="0" indent="0">
              <a:buNone/>
            </a:pPr>
            <a:r>
              <a:rPr lang="en-AU" dirty="0" smtClean="0"/>
              <a:t>These two situations call for different language patterns.</a:t>
            </a:r>
          </a:p>
          <a:p>
            <a:pPr marL="0" indent="0">
              <a:buNone/>
            </a:pPr>
            <a:endParaRPr lang="en-AU" dirty="0"/>
          </a:p>
          <a:p>
            <a:pPr marL="0" indent="0">
              <a:buNone/>
            </a:pPr>
            <a:endParaRPr lang="en-AU" dirty="0"/>
          </a:p>
        </p:txBody>
      </p:sp>
      <p:sp>
        <p:nvSpPr>
          <p:cNvPr id="3" name="Slide Number Placeholder 2"/>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63</a:t>
            </a:fld>
            <a:endParaRPr kumimoji="0" lang="en-US"/>
          </a:p>
        </p:txBody>
      </p:sp>
      <p:sp>
        <p:nvSpPr>
          <p:cNvPr id="4" name="Title 3"/>
          <p:cNvSpPr>
            <a:spLocks noGrp="1"/>
          </p:cNvSpPr>
          <p:nvPr>
            <p:ph type="title"/>
          </p:nvPr>
        </p:nvSpPr>
        <p:spPr/>
        <p:txBody>
          <a:bodyPr/>
          <a:lstStyle/>
          <a:p>
            <a:r>
              <a:rPr lang="en-AU" dirty="0" smtClean="0"/>
              <a:t>Being abstract or concrete</a:t>
            </a:r>
            <a:endParaRPr lang="en-AU" dirty="0"/>
          </a:p>
        </p:txBody>
      </p:sp>
    </p:spTree>
    <p:extLst>
      <p:ext uri="{BB962C8B-B14F-4D97-AF65-F5344CB8AC3E}">
        <p14:creationId xmlns:p14="http://schemas.microsoft.com/office/powerpoint/2010/main" val="199250107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AU" dirty="0" smtClean="0"/>
              <a:t>In English grammar, there’s a class of nouns called </a:t>
            </a:r>
            <a:r>
              <a:rPr lang="en-AU" b="1" dirty="0" smtClean="0"/>
              <a:t>nominalisations</a:t>
            </a:r>
            <a:r>
              <a:rPr lang="en-AU" dirty="0" smtClean="0"/>
              <a:t>. These are fascinating words.</a:t>
            </a:r>
          </a:p>
          <a:p>
            <a:pPr marL="0" indent="0">
              <a:buNone/>
            </a:pPr>
            <a:endParaRPr lang="en-AU" dirty="0"/>
          </a:p>
          <a:p>
            <a:pPr marL="0" indent="0">
              <a:buNone/>
            </a:pPr>
            <a:r>
              <a:rPr lang="en-AU" dirty="0" smtClean="0"/>
              <a:t>You get them by taking an action or a description, and making it into a thing.</a:t>
            </a:r>
            <a:endParaRPr lang="en-AU" dirty="0"/>
          </a:p>
        </p:txBody>
      </p:sp>
      <p:sp>
        <p:nvSpPr>
          <p:cNvPr id="3" name="Slide Number Placeholder 2"/>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64</a:t>
            </a:fld>
            <a:endParaRPr kumimoji="0" lang="en-US"/>
          </a:p>
        </p:txBody>
      </p:sp>
      <p:sp>
        <p:nvSpPr>
          <p:cNvPr id="4" name="Title 3"/>
          <p:cNvSpPr>
            <a:spLocks noGrp="1"/>
          </p:cNvSpPr>
          <p:nvPr>
            <p:ph type="title"/>
          </p:nvPr>
        </p:nvSpPr>
        <p:spPr/>
        <p:txBody>
          <a:bodyPr/>
          <a:lstStyle/>
          <a:p>
            <a:r>
              <a:rPr lang="en-AU" dirty="0" smtClean="0"/>
              <a:t>Grammar interlude</a:t>
            </a:r>
            <a:endParaRPr lang="en-AU" dirty="0"/>
          </a:p>
        </p:txBody>
      </p:sp>
    </p:spTree>
    <p:extLst>
      <p:ext uri="{BB962C8B-B14F-4D97-AF65-F5344CB8AC3E}">
        <p14:creationId xmlns:p14="http://schemas.microsoft.com/office/powerpoint/2010/main" val="183563938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AU" dirty="0" smtClean="0"/>
              <a:t>Examples of nominalisations:</a:t>
            </a:r>
          </a:p>
          <a:p>
            <a:r>
              <a:rPr lang="en-AU" b="1" dirty="0" smtClean="0"/>
              <a:t>Learnings</a:t>
            </a:r>
            <a:r>
              <a:rPr lang="en-AU" dirty="0" smtClean="0"/>
              <a:t> – as in, “take the learnings from this course with you”. </a:t>
            </a:r>
            <a:r>
              <a:rPr lang="en-AU" i="1" dirty="0" smtClean="0"/>
              <a:t>Learning </a:t>
            </a:r>
            <a:r>
              <a:rPr lang="en-AU" dirty="0" smtClean="0"/>
              <a:t>is a verb – a word describing an action. </a:t>
            </a:r>
            <a:r>
              <a:rPr lang="en-AU" i="1" dirty="0" smtClean="0"/>
              <a:t>Learnings</a:t>
            </a:r>
            <a:r>
              <a:rPr lang="en-AU" dirty="0" smtClean="0"/>
              <a:t> are things.</a:t>
            </a:r>
          </a:p>
          <a:p>
            <a:r>
              <a:rPr lang="en-AU" b="1" dirty="0" smtClean="0"/>
              <a:t>Excitement</a:t>
            </a:r>
            <a:r>
              <a:rPr lang="en-AU" dirty="0" smtClean="0"/>
              <a:t> – something can </a:t>
            </a:r>
            <a:r>
              <a:rPr lang="en-AU" i="1" dirty="0" smtClean="0"/>
              <a:t>excite</a:t>
            </a:r>
            <a:r>
              <a:rPr lang="en-AU" dirty="0" smtClean="0"/>
              <a:t> you, which is an action. </a:t>
            </a:r>
            <a:r>
              <a:rPr lang="en-AU" i="1" dirty="0" smtClean="0"/>
              <a:t>Excitement</a:t>
            </a:r>
            <a:r>
              <a:rPr lang="en-AU" dirty="0" smtClean="0"/>
              <a:t> is a state that comes from that.</a:t>
            </a:r>
          </a:p>
          <a:p>
            <a:r>
              <a:rPr lang="en-AU" b="1" dirty="0" smtClean="0"/>
              <a:t>Love</a:t>
            </a:r>
            <a:r>
              <a:rPr lang="en-AU" dirty="0" smtClean="0"/>
              <a:t> – you can </a:t>
            </a:r>
            <a:r>
              <a:rPr lang="en-AU" i="1" dirty="0" smtClean="0"/>
              <a:t>love</a:t>
            </a:r>
            <a:r>
              <a:rPr lang="en-AU" dirty="0" smtClean="0"/>
              <a:t> something, which is an action. Looking for love, though, treats it as a noun.</a:t>
            </a:r>
          </a:p>
          <a:p>
            <a:pPr marL="0" indent="0">
              <a:buNone/>
            </a:pPr>
            <a:endParaRPr lang="en-AU" b="1" dirty="0"/>
          </a:p>
          <a:p>
            <a:pPr marL="0" indent="0">
              <a:buNone/>
            </a:pPr>
            <a:r>
              <a:rPr lang="en-AU" dirty="0" smtClean="0"/>
              <a:t>We use these all the time in natural language.</a:t>
            </a:r>
            <a:endParaRPr lang="en-AU" dirty="0"/>
          </a:p>
        </p:txBody>
      </p:sp>
      <p:sp>
        <p:nvSpPr>
          <p:cNvPr id="3" name="Slide Number Placeholder 2"/>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65</a:t>
            </a:fld>
            <a:endParaRPr kumimoji="0" lang="en-US"/>
          </a:p>
        </p:txBody>
      </p:sp>
      <p:sp>
        <p:nvSpPr>
          <p:cNvPr id="4" name="Title 3"/>
          <p:cNvSpPr>
            <a:spLocks noGrp="1"/>
          </p:cNvSpPr>
          <p:nvPr>
            <p:ph type="title"/>
          </p:nvPr>
        </p:nvSpPr>
        <p:spPr/>
        <p:txBody>
          <a:bodyPr/>
          <a:lstStyle/>
          <a:p>
            <a:r>
              <a:rPr lang="en-AU" dirty="0" smtClean="0"/>
              <a:t>Grammar interlude</a:t>
            </a:r>
            <a:endParaRPr lang="en-AU" dirty="0"/>
          </a:p>
        </p:txBody>
      </p:sp>
    </p:spTree>
    <p:extLst>
      <p:ext uri="{BB962C8B-B14F-4D97-AF65-F5344CB8AC3E}">
        <p14:creationId xmlns:p14="http://schemas.microsoft.com/office/powerpoint/2010/main" val="151881430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AU" dirty="0" smtClean="0"/>
              <a:t>Nominalisations have a way of making things more abstract. They improve creativity at the cost of clarity.</a:t>
            </a:r>
          </a:p>
          <a:p>
            <a:pPr marL="0" indent="0">
              <a:buNone/>
            </a:pPr>
            <a:endParaRPr lang="en-AU" dirty="0"/>
          </a:p>
          <a:p>
            <a:pPr marL="0" indent="0">
              <a:buNone/>
            </a:pPr>
            <a:r>
              <a:rPr lang="en-AU" dirty="0" smtClean="0"/>
              <a:t>A useful guideline is:</a:t>
            </a:r>
          </a:p>
          <a:p>
            <a:r>
              <a:rPr lang="en-AU" dirty="0" smtClean="0"/>
              <a:t>When teaching something precise, repeatable and predictable, </a:t>
            </a:r>
            <a:r>
              <a:rPr lang="en-AU" b="1" dirty="0" smtClean="0"/>
              <a:t>avoid nominalisations</a:t>
            </a:r>
            <a:r>
              <a:rPr lang="en-AU" dirty="0" smtClean="0"/>
              <a:t> where possible</a:t>
            </a:r>
          </a:p>
          <a:p>
            <a:r>
              <a:rPr lang="en-AU" dirty="0" smtClean="0"/>
              <a:t>When teaching something creative, subjective and with no single right answer, </a:t>
            </a:r>
            <a:r>
              <a:rPr lang="en-AU" b="1" dirty="0" smtClean="0"/>
              <a:t>use more nominalisations</a:t>
            </a:r>
            <a:r>
              <a:rPr lang="en-AU" dirty="0" smtClean="0"/>
              <a:t> where possible.</a:t>
            </a:r>
            <a:endParaRPr lang="en-AU" dirty="0"/>
          </a:p>
        </p:txBody>
      </p:sp>
      <p:sp>
        <p:nvSpPr>
          <p:cNvPr id="3" name="Slide Number Placeholder 2"/>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66</a:t>
            </a:fld>
            <a:endParaRPr kumimoji="0" lang="en-US"/>
          </a:p>
        </p:txBody>
      </p:sp>
      <p:sp>
        <p:nvSpPr>
          <p:cNvPr id="4" name="Title 3"/>
          <p:cNvSpPr>
            <a:spLocks noGrp="1"/>
          </p:cNvSpPr>
          <p:nvPr>
            <p:ph type="title"/>
          </p:nvPr>
        </p:nvSpPr>
        <p:spPr/>
        <p:txBody>
          <a:bodyPr/>
          <a:lstStyle/>
          <a:p>
            <a:r>
              <a:rPr lang="en-AU" dirty="0" smtClean="0"/>
              <a:t>Nominalisations in learning</a:t>
            </a:r>
            <a:endParaRPr lang="en-AU" dirty="0"/>
          </a:p>
        </p:txBody>
      </p:sp>
    </p:spTree>
    <p:extLst>
      <p:ext uri="{BB962C8B-B14F-4D97-AF65-F5344CB8AC3E}">
        <p14:creationId xmlns:p14="http://schemas.microsoft.com/office/powerpoint/2010/main" val="382867866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0" indent="0">
              <a:buNone/>
            </a:pPr>
            <a:r>
              <a:rPr lang="en-AU" i="1" dirty="0" smtClean="0"/>
              <a:t>“Each step of the </a:t>
            </a:r>
            <a:r>
              <a:rPr lang="en-AU" i="1" u="sng" dirty="0" smtClean="0"/>
              <a:t>process</a:t>
            </a:r>
            <a:r>
              <a:rPr lang="en-AU" i="1" dirty="0" smtClean="0"/>
              <a:t> is here to maximise </a:t>
            </a:r>
            <a:r>
              <a:rPr lang="en-AU" i="1" u="sng" dirty="0" smtClean="0"/>
              <a:t>results</a:t>
            </a:r>
            <a:r>
              <a:rPr lang="en-AU" i="1" dirty="0" smtClean="0"/>
              <a:t> from the </a:t>
            </a:r>
            <a:r>
              <a:rPr lang="en-AU" i="1" u="sng" dirty="0" smtClean="0"/>
              <a:t>applications</a:t>
            </a:r>
            <a:r>
              <a:rPr lang="en-AU" i="1" dirty="0" smtClean="0"/>
              <a:t> derived from earlier </a:t>
            </a:r>
            <a:r>
              <a:rPr lang="en-AU" i="1" u="sng" dirty="0" smtClean="0"/>
              <a:t>insights</a:t>
            </a:r>
            <a:r>
              <a:rPr lang="en-AU" i="1" dirty="0" smtClean="0"/>
              <a:t>.”</a:t>
            </a:r>
          </a:p>
          <a:p>
            <a:pPr marL="0" indent="0">
              <a:buNone/>
            </a:pPr>
            <a:endParaRPr lang="en-AU" u="sng" dirty="0"/>
          </a:p>
          <a:p>
            <a:pPr marL="0" indent="0">
              <a:buNone/>
            </a:pPr>
            <a:r>
              <a:rPr lang="en-AU" dirty="0" smtClean="0"/>
              <a:t>A sentence like that isn’t meaningless – it actually carries a lot of information. How people interpret it, though, will vary.</a:t>
            </a:r>
          </a:p>
          <a:p>
            <a:pPr marL="0" indent="0">
              <a:buNone/>
            </a:pPr>
            <a:endParaRPr lang="en-AU" dirty="0"/>
          </a:p>
          <a:p>
            <a:pPr marL="0" indent="0">
              <a:buNone/>
            </a:pPr>
            <a:r>
              <a:rPr lang="en-AU" dirty="0" smtClean="0"/>
              <a:t>Used correctly, this can be good. Remember the </a:t>
            </a:r>
            <a:r>
              <a:rPr lang="en-AU" b="1" dirty="0" err="1" smtClean="0"/>
              <a:t>BnW</a:t>
            </a:r>
            <a:r>
              <a:rPr lang="en-AU" b="1" dirty="0" smtClean="0"/>
              <a:t> Factor</a:t>
            </a:r>
            <a:r>
              <a:rPr lang="en-AU" dirty="0" smtClean="0"/>
              <a:t>? This helps cultivate the discovery process in learners. It also helps loosen stuck ideas.</a:t>
            </a:r>
          </a:p>
          <a:p>
            <a:pPr marL="0" indent="0">
              <a:buNone/>
            </a:pPr>
            <a:endParaRPr lang="en-AU" dirty="0"/>
          </a:p>
          <a:p>
            <a:pPr marL="0" indent="0">
              <a:buNone/>
            </a:pPr>
            <a:r>
              <a:rPr lang="en-AU" dirty="0" smtClean="0"/>
              <a:t>Ask yourself: where do you want learners to develop their own styles and ways of doing things? Nominalisations can help there.  </a:t>
            </a:r>
            <a:endParaRPr lang="en-AU" dirty="0"/>
          </a:p>
        </p:txBody>
      </p:sp>
      <p:sp>
        <p:nvSpPr>
          <p:cNvPr id="3" name="Slide Number Placeholder 2"/>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67</a:t>
            </a:fld>
            <a:endParaRPr kumimoji="0" lang="en-US"/>
          </a:p>
        </p:txBody>
      </p:sp>
      <p:sp>
        <p:nvSpPr>
          <p:cNvPr id="4" name="Title 3"/>
          <p:cNvSpPr>
            <a:spLocks noGrp="1"/>
          </p:cNvSpPr>
          <p:nvPr>
            <p:ph type="title"/>
          </p:nvPr>
        </p:nvSpPr>
        <p:spPr/>
        <p:txBody>
          <a:bodyPr/>
          <a:lstStyle/>
          <a:p>
            <a:r>
              <a:rPr lang="en-AU" dirty="0" smtClean="0"/>
              <a:t>Examples of nominalised text</a:t>
            </a:r>
            <a:endParaRPr lang="en-AU" dirty="0"/>
          </a:p>
        </p:txBody>
      </p:sp>
    </p:spTree>
    <p:extLst>
      <p:ext uri="{BB962C8B-B14F-4D97-AF65-F5344CB8AC3E}">
        <p14:creationId xmlns:p14="http://schemas.microsoft.com/office/powerpoint/2010/main" val="193514472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eaLnBrk="1" latinLnBrk="0" hangingPunct="1"/>
            <a:fld id="{D2E57653-3E58-4892-A7ED-712530ACC680}" type="slidenum">
              <a:rPr kumimoji="0" lang="en-US" smtClean="0"/>
              <a:pPr eaLnBrk="1" latinLnBrk="0" hangingPunct="1"/>
              <a:t>68</a:t>
            </a:fld>
            <a:endParaRPr kumimoji="0" lang="en-US"/>
          </a:p>
        </p:txBody>
      </p:sp>
      <p:sp>
        <p:nvSpPr>
          <p:cNvPr id="8" name="Title 7"/>
          <p:cNvSpPr>
            <a:spLocks noGrp="1"/>
          </p:cNvSpPr>
          <p:nvPr>
            <p:ph type="title"/>
          </p:nvPr>
        </p:nvSpPr>
        <p:spPr/>
        <p:txBody>
          <a:bodyPr/>
          <a:lstStyle/>
          <a:p>
            <a:r>
              <a:rPr lang="en-AU" dirty="0" smtClean="0"/>
              <a:t>Module 7: </a:t>
            </a:r>
            <a:r>
              <a:rPr lang="en-AU" dirty="0"/>
              <a:t>The Learning Loop</a:t>
            </a:r>
          </a:p>
        </p:txBody>
      </p:sp>
      <p:sp>
        <p:nvSpPr>
          <p:cNvPr id="9" name="Text Placeholder 8"/>
          <p:cNvSpPr>
            <a:spLocks noGrp="1"/>
          </p:cNvSpPr>
          <p:nvPr>
            <p:ph type="body" idx="1"/>
          </p:nvPr>
        </p:nvSpPr>
        <p:spPr/>
        <p:txBody>
          <a:bodyPr>
            <a:noAutofit/>
          </a:bodyPr>
          <a:lstStyle/>
          <a:p>
            <a:pPr>
              <a:lnSpc>
                <a:spcPct val="80000"/>
              </a:lnSpc>
            </a:pPr>
            <a:r>
              <a:rPr lang="en-AU" dirty="0"/>
              <a:t>For </a:t>
            </a:r>
          </a:p>
          <a:p>
            <a:pPr marL="342900" indent="-169863">
              <a:lnSpc>
                <a:spcPct val="80000"/>
              </a:lnSpc>
              <a:buFont typeface="Arial" panose="020B0604020202020204" pitchFamily="34" charset="0"/>
              <a:buChar char="•"/>
            </a:pPr>
            <a:r>
              <a:rPr lang="en-AU" dirty="0"/>
              <a:t>Learning Designers</a:t>
            </a:r>
          </a:p>
          <a:p>
            <a:pPr marL="342900" indent="-169863">
              <a:lnSpc>
                <a:spcPct val="80000"/>
              </a:lnSpc>
              <a:buFont typeface="Arial" panose="020B0604020202020204" pitchFamily="34" charset="0"/>
              <a:buChar char="•"/>
            </a:pPr>
            <a:r>
              <a:rPr lang="en-AU" dirty="0" smtClean="0"/>
              <a:t>Presenters</a:t>
            </a:r>
            <a:endParaRPr lang="en-AU" dirty="0"/>
          </a:p>
        </p:txBody>
      </p:sp>
    </p:spTree>
    <p:extLst>
      <p:ext uri="{BB962C8B-B14F-4D97-AF65-F5344CB8AC3E}">
        <p14:creationId xmlns:p14="http://schemas.microsoft.com/office/powerpoint/2010/main" val="82383650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fontScale="92500" lnSpcReduction="20000"/>
          </a:bodyPr>
          <a:lstStyle/>
          <a:p>
            <a:pPr marL="0" indent="0">
              <a:buNone/>
            </a:pPr>
            <a:r>
              <a:rPr lang="en-AU" dirty="0"/>
              <a:t>Want a simple template you can apply to your exercises, modules and even entire courses?</a:t>
            </a:r>
          </a:p>
          <a:p>
            <a:pPr marL="0" indent="0">
              <a:buNone/>
            </a:pPr>
            <a:endParaRPr lang="en-AU" dirty="0"/>
          </a:p>
          <a:p>
            <a:pPr marL="0" indent="0">
              <a:buNone/>
            </a:pPr>
            <a:r>
              <a:rPr lang="en-AU" dirty="0"/>
              <a:t>Here’s something to get you started.</a:t>
            </a:r>
          </a:p>
          <a:p>
            <a:pPr marL="0" indent="0">
              <a:buNone/>
            </a:pPr>
            <a:endParaRPr lang="en-AU" dirty="0"/>
          </a:p>
          <a:p>
            <a:pPr marL="0" indent="0">
              <a:buNone/>
            </a:pPr>
            <a:r>
              <a:rPr lang="en-AU" dirty="0"/>
              <a:t>The </a:t>
            </a:r>
            <a:r>
              <a:rPr lang="en-AU" b="1" dirty="0"/>
              <a:t>4MAT model</a:t>
            </a:r>
            <a:r>
              <a:rPr lang="en-AU" dirty="0"/>
              <a:t> of learning, created by Bernice McCarthy, comes in a few flavours. If you find this interesting, I recommend looking into it.</a:t>
            </a:r>
          </a:p>
          <a:p>
            <a:pPr marL="0" indent="0">
              <a:buNone/>
            </a:pPr>
            <a:endParaRPr lang="en-AU" dirty="0"/>
          </a:p>
          <a:p>
            <a:pPr marL="0" indent="0">
              <a:buNone/>
            </a:pPr>
            <a:r>
              <a:rPr lang="en-AU" dirty="0"/>
              <a:t>Here’s the simple version of it, which contains most of the magic that makes it work. Use this and you’ll never get stuck when designing learning resources, while your learners learn even more than they did before.</a:t>
            </a:r>
          </a:p>
          <a:p>
            <a:pPr marL="0" indent="0">
              <a:buNone/>
            </a:pPr>
            <a:endParaRPr lang="en-AU" dirty="0"/>
          </a:p>
        </p:txBody>
      </p:sp>
      <p:sp>
        <p:nvSpPr>
          <p:cNvPr id="2" name="Slide Number Placeholder 1"/>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69</a:t>
            </a:fld>
            <a:endParaRPr kumimoji="0" lang="en-US"/>
          </a:p>
        </p:txBody>
      </p:sp>
      <p:sp>
        <p:nvSpPr>
          <p:cNvPr id="5" name="Title 4"/>
          <p:cNvSpPr>
            <a:spLocks noGrp="1"/>
          </p:cNvSpPr>
          <p:nvPr>
            <p:ph type="title"/>
          </p:nvPr>
        </p:nvSpPr>
        <p:spPr/>
        <p:txBody>
          <a:bodyPr/>
          <a:lstStyle/>
          <a:p>
            <a:r>
              <a:rPr lang="en-AU" dirty="0"/>
              <a:t>The learning resource framework</a:t>
            </a:r>
          </a:p>
        </p:txBody>
      </p:sp>
    </p:spTree>
    <p:extLst>
      <p:ext uri="{BB962C8B-B14F-4D97-AF65-F5344CB8AC3E}">
        <p14:creationId xmlns:p14="http://schemas.microsoft.com/office/powerpoint/2010/main" val="67985831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marL="0" indent="0">
              <a:buNone/>
            </a:pPr>
            <a:r>
              <a:rPr lang="en-AU" dirty="0"/>
              <a:t>The 4MAT model loops between four phases:</a:t>
            </a:r>
          </a:p>
          <a:p>
            <a:pPr marL="0" indent="0">
              <a:buNone/>
            </a:pPr>
            <a:endParaRPr lang="en-AU" dirty="0"/>
          </a:p>
          <a:p>
            <a:pPr marL="0" indent="0">
              <a:buNone/>
            </a:pPr>
            <a:r>
              <a:rPr lang="en-AU" b="1" dirty="0"/>
              <a:t>Phase 1: WHY</a:t>
            </a:r>
          </a:p>
          <a:p>
            <a:pPr marL="0" indent="0">
              <a:buNone/>
            </a:pPr>
            <a:endParaRPr lang="en-AU" b="1" dirty="0"/>
          </a:p>
          <a:p>
            <a:pPr marL="0" indent="0">
              <a:buNone/>
            </a:pPr>
            <a:r>
              <a:rPr lang="en-AU" dirty="0"/>
              <a:t>You begin by talking about </a:t>
            </a:r>
            <a:r>
              <a:rPr lang="en-AU" i="1" dirty="0"/>
              <a:t>why</a:t>
            </a:r>
            <a:r>
              <a:rPr lang="en-AU" dirty="0"/>
              <a:t> – why are you teaching this and why should they learn it? This, again, goes back to the </a:t>
            </a:r>
            <a:r>
              <a:rPr lang="en-AU" b="1" dirty="0"/>
              <a:t>learning outcomes </a:t>
            </a:r>
            <a:r>
              <a:rPr lang="en-AU" dirty="0"/>
              <a:t>and the </a:t>
            </a:r>
            <a:r>
              <a:rPr lang="en-AU" b="1" dirty="0"/>
              <a:t>What’s In It For Me?</a:t>
            </a:r>
            <a:r>
              <a:rPr lang="en-AU" dirty="0"/>
              <a:t> content.</a:t>
            </a:r>
          </a:p>
          <a:p>
            <a:pPr marL="0" indent="0">
              <a:buNone/>
            </a:pPr>
            <a:endParaRPr lang="en-AU" dirty="0"/>
          </a:p>
          <a:p>
            <a:pPr marL="0" indent="0">
              <a:buNone/>
            </a:pPr>
            <a:r>
              <a:rPr lang="en-AU" dirty="0"/>
              <a:t>For this module, I explained how this is a useful framework that makes developing learning material easier </a:t>
            </a:r>
            <a:r>
              <a:rPr lang="en-AU" i="1" dirty="0"/>
              <a:t>and </a:t>
            </a:r>
            <a:r>
              <a:rPr lang="en-AU" dirty="0"/>
              <a:t>more effective. That’s why you want to learn it and why I want to teach it. </a:t>
            </a:r>
          </a:p>
          <a:p>
            <a:pPr marL="0" indent="0">
              <a:buNone/>
            </a:pPr>
            <a:endParaRPr lang="en-AU" b="1" dirty="0"/>
          </a:p>
          <a:p>
            <a:pPr marL="0" indent="0">
              <a:buNone/>
            </a:pPr>
            <a:endParaRPr lang="en-AU" dirty="0"/>
          </a:p>
        </p:txBody>
      </p:sp>
      <p:sp>
        <p:nvSpPr>
          <p:cNvPr id="3" name="Slide Number Placeholder 2"/>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70</a:t>
            </a:fld>
            <a:endParaRPr kumimoji="0" lang="en-US"/>
          </a:p>
        </p:txBody>
      </p:sp>
      <p:sp>
        <p:nvSpPr>
          <p:cNvPr id="4" name="Title 3"/>
          <p:cNvSpPr>
            <a:spLocks noGrp="1"/>
          </p:cNvSpPr>
          <p:nvPr>
            <p:ph type="title"/>
          </p:nvPr>
        </p:nvSpPr>
        <p:spPr/>
        <p:txBody>
          <a:bodyPr/>
          <a:lstStyle/>
          <a:p>
            <a:r>
              <a:rPr lang="en-AU" dirty="0" smtClean="0"/>
              <a:t>4MAT – Phase 1</a:t>
            </a:r>
            <a:endParaRPr lang="en-AU" dirty="0"/>
          </a:p>
        </p:txBody>
      </p:sp>
    </p:spTree>
    <p:extLst>
      <p:ext uri="{BB962C8B-B14F-4D97-AF65-F5344CB8AC3E}">
        <p14:creationId xmlns:p14="http://schemas.microsoft.com/office/powerpoint/2010/main" val="325798279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marL="0" indent="0">
              <a:buNone/>
            </a:pPr>
            <a:r>
              <a:rPr lang="en-AU" dirty="0"/>
              <a:t>The 4MAT model loops between four phases:</a:t>
            </a:r>
          </a:p>
          <a:p>
            <a:pPr marL="0" indent="0">
              <a:buNone/>
            </a:pPr>
            <a:endParaRPr lang="en-AU" dirty="0"/>
          </a:p>
          <a:p>
            <a:pPr marL="0" indent="0">
              <a:buNone/>
            </a:pPr>
            <a:r>
              <a:rPr lang="en-AU" b="1" dirty="0"/>
              <a:t>Phase 2: WHAT</a:t>
            </a:r>
          </a:p>
          <a:p>
            <a:pPr marL="0" indent="0">
              <a:buNone/>
            </a:pPr>
            <a:endParaRPr lang="en-AU" b="1" dirty="0"/>
          </a:p>
          <a:p>
            <a:pPr marL="0" indent="0">
              <a:buNone/>
            </a:pPr>
            <a:r>
              <a:rPr lang="en-AU" dirty="0"/>
              <a:t>Once the learners know </a:t>
            </a:r>
            <a:r>
              <a:rPr lang="en-AU" i="1" dirty="0"/>
              <a:t>why</a:t>
            </a:r>
            <a:r>
              <a:rPr lang="en-AU" dirty="0"/>
              <a:t> they want to learn it, then you move onto </a:t>
            </a:r>
            <a:r>
              <a:rPr lang="en-AU" i="1" dirty="0"/>
              <a:t>what</a:t>
            </a:r>
            <a:r>
              <a:rPr lang="en-AU" dirty="0"/>
              <a:t>. This introduces the tool, technique, equation or idea that’ll transform how they do things.</a:t>
            </a:r>
          </a:p>
          <a:p>
            <a:pPr marL="0" indent="0">
              <a:buNone/>
            </a:pPr>
            <a:endParaRPr lang="en-AU" dirty="0"/>
          </a:p>
          <a:p>
            <a:pPr marL="0" indent="0">
              <a:buNone/>
            </a:pPr>
            <a:r>
              <a:rPr lang="en-AU" dirty="0"/>
              <a:t>For this module, the </a:t>
            </a:r>
            <a:r>
              <a:rPr lang="en-AU" i="1" dirty="0"/>
              <a:t>what</a:t>
            </a:r>
            <a:r>
              <a:rPr lang="en-AU" dirty="0"/>
              <a:t> is the </a:t>
            </a:r>
            <a:r>
              <a:rPr lang="en-AU" b="1" dirty="0"/>
              <a:t>4MAT model</a:t>
            </a:r>
            <a:r>
              <a:rPr lang="en-AU" dirty="0"/>
              <a:t>. When I introduced it, I hadn’t (yet) explained how it works, but I did cover what it was.</a:t>
            </a:r>
          </a:p>
          <a:p>
            <a:pPr marL="0" indent="0">
              <a:buNone/>
            </a:pPr>
            <a:endParaRPr lang="en-AU" dirty="0"/>
          </a:p>
        </p:txBody>
      </p:sp>
      <p:sp>
        <p:nvSpPr>
          <p:cNvPr id="3" name="Slide Number Placeholder 2"/>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71</a:t>
            </a:fld>
            <a:endParaRPr kumimoji="0" lang="en-US"/>
          </a:p>
        </p:txBody>
      </p:sp>
      <p:sp>
        <p:nvSpPr>
          <p:cNvPr id="4" name="Title 3"/>
          <p:cNvSpPr>
            <a:spLocks noGrp="1"/>
          </p:cNvSpPr>
          <p:nvPr>
            <p:ph type="title"/>
          </p:nvPr>
        </p:nvSpPr>
        <p:spPr/>
        <p:txBody>
          <a:bodyPr/>
          <a:lstStyle/>
          <a:p>
            <a:r>
              <a:rPr lang="en-AU" dirty="0" smtClean="0"/>
              <a:t>4MAT – Phase 2</a:t>
            </a:r>
            <a:endParaRPr lang="en-AU" dirty="0"/>
          </a:p>
        </p:txBody>
      </p:sp>
    </p:spTree>
    <p:extLst>
      <p:ext uri="{BB962C8B-B14F-4D97-AF65-F5344CB8AC3E}">
        <p14:creationId xmlns:p14="http://schemas.microsoft.com/office/powerpoint/2010/main" val="35293550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pPr marL="0" indent="0">
              <a:buNone/>
            </a:pPr>
            <a:r>
              <a:rPr lang="en-AU" dirty="0"/>
              <a:t>The 4MAT model loops between four phases:</a:t>
            </a:r>
          </a:p>
          <a:p>
            <a:pPr marL="0" indent="0">
              <a:buNone/>
            </a:pPr>
            <a:endParaRPr lang="en-AU" dirty="0"/>
          </a:p>
          <a:p>
            <a:pPr marL="0" indent="0">
              <a:buNone/>
            </a:pPr>
            <a:r>
              <a:rPr lang="en-AU" b="1" dirty="0"/>
              <a:t>Phase 3: HOW</a:t>
            </a:r>
          </a:p>
          <a:p>
            <a:pPr marL="0" indent="0">
              <a:buNone/>
            </a:pPr>
            <a:endParaRPr lang="en-AU" b="1" dirty="0"/>
          </a:p>
          <a:p>
            <a:pPr marL="0" indent="0">
              <a:buNone/>
            </a:pPr>
            <a:r>
              <a:rPr lang="en-AU" dirty="0"/>
              <a:t>They know </a:t>
            </a:r>
            <a:r>
              <a:rPr lang="en-AU" i="1" dirty="0"/>
              <a:t>why</a:t>
            </a:r>
            <a:r>
              <a:rPr lang="en-AU" dirty="0"/>
              <a:t> they should learn and they know </a:t>
            </a:r>
            <a:r>
              <a:rPr lang="en-AU" i="1" dirty="0"/>
              <a:t>what</a:t>
            </a:r>
            <a:r>
              <a:rPr lang="en-AU" dirty="0"/>
              <a:t> they’re about to learn. The next step is where you explain </a:t>
            </a:r>
            <a:r>
              <a:rPr lang="en-AU" i="1" dirty="0"/>
              <a:t>how</a:t>
            </a:r>
            <a:r>
              <a:rPr lang="en-AU" dirty="0"/>
              <a:t>.</a:t>
            </a:r>
          </a:p>
          <a:p>
            <a:pPr marL="0" indent="0">
              <a:buNone/>
            </a:pPr>
            <a:endParaRPr lang="en-AU" dirty="0"/>
          </a:p>
          <a:p>
            <a:pPr marL="0" indent="0">
              <a:buNone/>
            </a:pPr>
            <a:r>
              <a:rPr lang="en-AU" dirty="0"/>
              <a:t>Some presenters are overly eager and jump here too soon. They already know why their content is important, but it pays to lead the learners to the same conclusion. It’s quicker and easier to teach someone when they understand the </a:t>
            </a:r>
            <a:r>
              <a:rPr lang="en-AU" i="1" dirty="0"/>
              <a:t>why</a:t>
            </a:r>
            <a:r>
              <a:rPr lang="en-AU" dirty="0"/>
              <a:t> and the </a:t>
            </a:r>
            <a:r>
              <a:rPr lang="en-AU" i="1" dirty="0"/>
              <a:t>what</a:t>
            </a:r>
            <a:r>
              <a:rPr lang="en-AU" dirty="0"/>
              <a:t>.</a:t>
            </a:r>
          </a:p>
          <a:p>
            <a:pPr marL="0" indent="0">
              <a:buNone/>
            </a:pPr>
            <a:endParaRPr lang="en-AU" dirty="0"/>
          </a:p>
          <a:p>
            <a:pPr marL="0" indent="0">
              <a:buNone/>
            </a:pPr>
            <a:r>
              <a:rPr lang="en-AU" dirty="0"/>
              <a:t>With this module, I’m going into the </a:t>
            </a:r>
            <a:r>
              <a:rPr lang="en-AU" i="1" dirty="0"/>
              <a:t>how</a:t>
            </a:r>
            <a:r>
              <a:rPr lang="en-AU" dirty="0"/>
              <a:t> now, showing you the ways you can apply this to your courses.</a:t>
            </a:r>
          </a:p>
          <a:p>
            <a:pPr marL="0" indent="0">
              <a:buNone/>
            </a:pPr>
            <a:endParaRPr lang="en-AU" dirty="0"/>
          </a:p>
        </p:txBody>
      </p:sp>
      <p:sp>
        <p:nvSpPr>
          <p:cNvPr id="3" name="Slide Number Placeholder 2"/>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72</a:t>
            </a:fld>
            <a:endParaRPr kumimoji="0" lang="en-US"/>
          </a:p>
        </p:txBody>
      </p:sp>
      <p:sp>
        <p:nvSpPr>
          <p:cNvPr id="4" name="Title 3"/>
          <p:cNvSpPr>
            <a:spLocks noGrp="1"/>
          </p:cNvSpPr>
          <p:nvPr>
            <p:ph type="title"/>
          </p:nvPr>
        </p:nvSpPr>
        <p:spPr/>
        <p:txBody>
          <a:bodyPr/>
          <a:lstStyle/>
          <a:p>
            <a:r>
              <a:rPr lang="en-AU" dirty="0" smtClean="0"/>
              <a:t>4MAT – Phase 3</a:t>
            </a:r>
            <a:endParaRPr lang="en-AU" dirty="0"/>
          </a:p>
        </p:txBody>
      </p:sp>
    </p:spTree>
    <p:extLst>
      <p:ext uri="{BB962C8B-B14F-4D97-AF65-F5344CB8AC3E}">
        <p14:creationId xmlns:p14="http://schemas.microsoft.com/office/powerpoint/2010/main" val="149226677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pPr marL="0" indent="0">
              <a:buNone/>
            </a:pPr>
            <a:r>
              <a:rPr lang="en-AU" dirty="0"/>
              <a:t>The 4MAT model loops between four phases:</a:t>
            </a:r>
          </a:p>
          <a:p>
            <a:pPr marL="0" indent="0">
              <a:buNone/>
            </a:pPr>
            <a:endParaRPr lang="en-AU" dirty="0"/>
          </a:p>
          <a:p>
            <a:pPr marL="0" indent="0">
              <a:buNone/>
            </a:pPr>
            <a:r>
              <a:rPr lang="en-AU" b="1" dirty="0"/>
              <a:t>Phase 4: NOW WHAT / SO WHAT</a:t>
            </a:r>
          </a:p>
          <a:p>
            <a:pPr marL="0" indent="0">
              <a:buNone/>
            </a:pPr>
            <a:endParaRPr lang="en-AU" b="1" dirty="0"/>
          </a:p>
          <a:p>
            <a:pPr marL="0" indent="0">
              <a:buNone/>
            </a:pPr>
            <a:r>
              <a:rPr lang="en-AU" dirty="0"/>
              <a:t>Once they’ve experienced </a:t>
            </a:r>
            <a:r>
              <a:rPr lang="en-AU" i="1" dirty="0"/>
              <a:t>how</a:t>
            </a:r>
            <a:r>
              <a:rPr lang="en-AU" dirty="0"/>
              <a:t> it works, then you review the exercise and what it means for them. They just practiced a skill in a classroom – </a:t>
            </a:r>
            <a:r>
              <a:rPr lang="en-AU" i="1" dirty="0"/>
              <a:t>now what?</a:t>
            </a:r>
            <a:endParaRPr lang="en-AU" dirty="0"/>
          </a:p>
          <a:p>
            <a:pPr marL="0" indent="0">
              <a:buNone/>
            </a:pPr>
            <a:endParaRPr lang="en-AU" dirty="0"/>
          </a:p>
          <a:p>
            <a:pPr marL="0" indent="0">
              <a:buNone/>
            </a:pPr>
            <a:r>
              <a:rPr lang="en-AU" dirty="0"/>
              <a:t>Now, they can consider all the ways they’ll apply it back in their role. This is about using what they’ve learned.</a:t>
            </a:r>
          </a:p>
          <a:p>
            <a:pPr marL="0" indent="0">
              <a:buNone/>
            </a:pPr>
            <a:endParaRPr lang="en-AU" dirty="0"/>
          </a:p>
          <a:p>
            <a:pPr marL="0" indent="0">
              <a:buNone/>
            </a:pPr>
            <a:r>
              <a:rPr lang="en-AU" dirty="0"/>
              <a:t>Now, they can prepare themselves for the next module or exercise. This is about getting ready to learn more.</a:t>
            </a:r>
          </a:p>
          <a:p>
            <a:pPr marL="0" indent="0">
              <a:buNone/>
            </a:pPr>
            <a:endParaRPr lang="en-AU" dirty="0"/>
          </a:p>
          <a:p>
            <a:pPr marL="0" indent="0">
              <a:buNone/>
            </a:pPr>
            <a:r>
              <a:rPr lang="en-AU" dirty="0"/>
              <a:t>You can take a few moments to think of how you can fit your concepts and materials over this framework. It’s simple but powerful. </a:t>
            </a:r>
          </a:p>
          <a:p>
            <a:pPr marL="0" indent="0">
              <a:buNone/>
            </a:pPr>
            <a:endParaRPr lang="en-AU" dirty="0"/>
          </a:p>
        </p:txBody>
      </p:sp>
      <p:sp>
        <p:nvSpPr>
          <p:cNvPr id="3" name="Slide Number Placeholder 2"/>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73</a:t>
            </a:fld>
            <a:endParaRPr kumimoji="0" lang="en-US"/>
          </a:p>
        </p:txBody>
      </p:sp>
      <p:sp>
        <p:nvSpPr>
          <p:cNvPr id="4" name="Title 3"/>
          <p:cNvSpPr>
            <a:spLocks noGrp="1"/>
          </p:cNvSpPr>
          <p:nvPr>
            <p:ph type="title"/>
          </p:nvPr>
        </p:nvSpPr>
        <p:spPr/>
        <p:txBody>
          <a:bodyPr/>
          <a:lstStyle/>
          <a:p>
            <a:r>
              <a:rPr lang="en-AU" dirty="0" smtClean="0"/>
              <a:t>4MAT – Phase 4</a:t>
            </a:r>
            <a:endParaRPr lang="en-AU" dirty="0"/>
          </a:p>
        </p:txBody>
      </p:sp>
    </p:spTree>
    <p:extLst>
      <p:ext uri="{BB962C8B-B14F-4D97-AF65-F5344CB8AC3E}">
        <p14:creationId xmlns:p14="http://schemas.microsoft.com/office/powerpoint/2010/main" val="289974592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eaLnBrk="1" latinLnBrk="0" hangingPunct="1"/>
            <a:fld id="{D2E57653-3E58-4892-A7ED-712530ACC680}" type="slidenum">
              <a:rPr kumimoji="0" lang="en-US" smtClean="0"/>
              <a:pPr eaLnBrk="1" latinLnBrk="0" hangingPunct="1"/>
              <a:t>74</a:t>
            </a:fld>
            <a:endParaRPr kumimoji="0" lang="en-US"/>
          </a:p>
        </p:txBody>
      </p:sp>
      <p:sp>
        <p:nvSpPr>
          <p:cNvPr id="8" name="Title 7"/>
          <p:cNvSpPr>
            <a:spLocks noGrp="1"/>
          </p:cNvSpPr>
          <p:nvPr>
            <p:ph type="title"/>
          </p:nvPr>
        </p:nvSpPr>
        <p:spPr/>
        <p:txBody>
          <a:bodyPr/>
          <a:lstStyle/>
          <a:p>
            <a:r>
              <a:rPr lang="en-AU" dirty="0" smtClean="0"/>
              <a:t>Module 8: </a:t>
            </a:r>
            <a:r>
              <a:rPr lang="en-AU" dirty="0"/>
              <a:t>The </a:t>
            </a:r>
            <a:r>
              <a:rPr lang="en-AU" dirty="0" smtClean="0"/>
              <a:t>Ultimate Teaching Tool</a:t>
            </a:r>
            <a:endParaRPr lang="en-AU" dirty="0"/>
          </a:p>
        </p:txBody>
      </p:sp>
      <p:sp>
        <p:nvSpPr>
          <p:cNvPr id="9" name="Text Placeholder 8"/>
          <p:cNvSpPr>
            <a:spLocks noGrp="1"/>
          </p:cNvSpPr>
          <p:nvPr>
            <p:ph type="body" idx="1"/>
          </p:nvPr>
        </p:nvSpPr>
        <p:spPr/>
        <p:txBody>
          <a:bodyPr>
            <a:noAutofit/>
          </a:bodyPr>
          <a:lstStyle/>
          <a:p>
            <a:pPr>
              <a:lnSpc>
                <a:spcPct val="80000"/>
              </a:lnSpc>
            </a:pPr>
            <a:r>
              <a:rPr lang="en-AU" dirty="0"/>
              <a:t>For </a:t>
            </a:r>
          </a:p>
          <a:p>
            <a:pPr marL="342900" indent="-169863">
              <a:lnSpc>
                <a:spcPct val="80000"/>
              </a:lnSpc>
              <a:buFont typeface="Arial" panose="020B0604020202020204" pitchFamily="34" charset="0"/>
              <a:buChar char="•"/>
            </a:pPr>
            <a:r>
              <a:rPr lang="en-AU" dirty="0"/>
              <a:t>Learning Designers</a:t>
            </a:r>
          </a:p>
          <a:p>
            <a:pPr marL="342900" indent="-169863">
              <a:lnSpc>
                <a:spcPct val="80000"/>
              </a:lnSpc>
              <a:buFont typeface="Arial" panose="020B0604020202020204" pitchFamily="34" charset="0"/>
              <a:buChar char="•"/>
            </a:pPr>
            <a:r>
              <a:rPr lang="en-AU" dirty="0" smtClean="0"/>
              <a:t>Presenters</a:t>
            </a:r>
            <a:endParaRPr lang="en-AU" dirty="0"/>
          </a:p>
        </p:txBody>
      </p:sp>
    </p:spTree>
    <p:extLst>
      <p:ext uri="{BB962C8B-B14F-4D97-AF65-F5344CB8AC3E}">
        <p14:creationId xmlns:p14="http://schemas.microsoft.com/office/powerpoint/2010/main" val="138688140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marL="0" indent="0">
              <a:buNone/>
            </a:pPr>
            <a:r>
              <a:rPr lang="en-AU" dirty="0" smtClean="0"/>
              <a:t>… but it’s one I can confidently make. I know because I’m not the first person to point this out.</a:t>
            </a:r>
          </a:p>
          <a:p>
            <a:pPr marL="0" indent="0">
              <a:buNone/>
            </a:pPr>
            <a:endParaRPr lang="en-AU" dirty="0"/>
          </a:p>
          <a:p>
            <a:pPr marL="0" indent="0">
              <a:buNone/>
            </a:pPr>
            <a:r>
              <a:rPr lang="en-AU" dirty="0" smtClean="0"/>
              <a:t>Every religion – from world-spanning monotheism to tribal shamanism – uses this as the core of its teachings.</a:t>
            </a:r>
          </a:p>
          <a:p>
            <a:pPr marL="0" indent="0">
              <a:buNone/>
            </a:pPr>
            <a:endParaRPr lang="en-AU" dirty="0"/>
          </a:p>
          <a:p>
            <a:pPr marL="0" indent="0">
              <a:buNone/>
            </a:pPr>
            <a:r>
              <a:rPr lang="en-AU" dirty="0" smtClean="0"/>
              <a:t>All the great orators, too.</a:t>
            </a:r>
          </a:p>
          <a:p>
            <a:pPr marL="0" indent="0">
              <a:buNone/>
            </a:pPr>
            <a:endParaRPr lang="en-AU" dirty="0"/>
          </a:p>
          <a:p>
            <a:pPr marL="0" indent="0">
              <a:buNone/>
            </a:pPr>
            <a:r>
              <a:rPr lang="en-AU" dirty="0" smtClean="0"/>
              <a:t>It’s no surprise that I’m talking about stories.</a:t>
            </a:r>
            <a:endParaRPr lang="en-AU" dirty="0"/>
          </a:p>
        </p:txBody>
      </p:sp>
      <p:sp>
        <p:nvSpPr>
          <p:cNvPr id="2" name="Slide Number Placeholder 1"/>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75</a:t>
            </a:fld>
            <a:endParaRPr kumimoji="0" lang="en-US"/>
          </a:p>
        </p:txBody>
      </p:sp>
      <p:sp>
        <p:nvSpPr>
          <p:cNvPr id="5" name="Title 4"/>
          <p:cNvSpPr>
            <a:spLocks noGrp="1"/>
          </p:cNvSpPr>
          <p:nvPr>
            <p:ph type="title"/>
          </p:nvPr>
        </p:nvSpPr>
        <p:spPr/>
        <p:txBody>
          <a:bodyPr/>
          <a:lstStyle/>
          <a:p>
            <a:r>
              <a:rPr lang="en-AU" dirty="0" smtClean="0"/>
              <a:t>Talk about a </a:t>
            </a:r>
            <a:r>
              <a:rPr lang="en-AU" smtClean="0"/>
              <a:t>bold claim…</a:t>
            </a:r>
            <a:endParaRPr lang="en-AU"/>
          </a:p>
        </p:txBody>
      </p:sp>
    </p:spTree>
    <p:extLst>
      <p:ext uri="{BB962C8B-B14F-4D97-AF65-F5344CB8AC3E}">
        <p14:creationId xmlns:p14="http://schemas.microsoft.com/office/powerpoint/2010/main" val="223732186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marL="0" indent="0">
              <a:buNone/>
            </a:pPr>
            <a:r>
              <a:rPr lang="en-AU" dirty="0" smtClean="0"/>
              <a:t>Yeah, you might already want to put stories into your courses. A lot of presenters and learning designers do.</a:t>
            </a:r>
          </a:p>
          <a:p>
            <a:pPr marL="0" indent="0">
              <a:buNone/>
            </a:pPr>
            <a:endParaRPr lang="en-AU" dirty="0" smtClean="0"/>
          </a:p>
          <a:p>
            <a:pPr marL="0" indent="0">
              <a:buNone/>
            </a:pPr>
            <a:r>
              <a:rPr lang="en-AU" dirty="0" smtClean="0"/>
              <a:t>There’s a problem, though:</a:t>
            </a:r>
          </a:p>
          <a:p>
            <a:pPr marL="0" indent="0">
              <a:buNone/>
            </a:pPr>
            <a:endParaRPr lang="en-AU" dirty="0"/>
          </a:p>
          <a:p>
            <a:pPr marL="0" indent="0">
              <a:buNone/>
            </a:pPr>
            <a:r>
              <a:rPr lang="en-AU" dirty="0" smtClean="0"/>
              <a:t>Some learners get impatient if you waffle on with “irrelevant” stories. </a:t>
            </a:r>
            <a:r>
              <a:rPr lang="en-AU" i="1" dirty="0" smtClean="0"/>
              <a:t>Just get to the point!</a:t>
            </a:r>
            <a:endParaRPr lang="en-AU" dirty="0"/>
          </a:p>
        </p:txBody>
      </p:sp>
      <p:sp>
        <p:nvSpPr>
          <p:cNvPr id="2" name="Slide Number Placeholder 1"/>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76</a:t>
            </a:fld>
            <a:endParaRPr kumimoji="0" lang="en-US"/>
          </a:p>
        </p:txBody>
      </p:sp>
      <p:sp>
        <p:nvSpPr>
          <p:cNvPr id="5" name="Title 4"/>
          <p:cNvSpPr>
            <a:spLocks noGrp="1"/>
          </p:cNvSpPr>
          <p:nvPr>
            <p:ph type="title"/>
          </p:nvPr>
        </p:nvSpPr>
        <p:spPr/>
        <p:txBody>
          <a:bodyPr/>
          <a:lstStyle/>
          <a:p>
            <a:r>
              <a:rPr lang="en-AU" dirty="0" smtClean="0"/>
              <a:t>The problem with stories</a:t>
            </a:r>
            <a:endParaRPr lang="en-AU" dirty="0"/>
          </a:p>
        </p:txBody>
      </p:sp>
    </p:spTree>
    <p:extLst>
      <p:ext uri="{BB962C8B-B14F-4D97-AF65-F5344CB8AC3E}">
        <p14:creationId xmlns:p14="http://schemas.microsoft.com/office/powerpoint/2010/main" val="94475727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marL="0" indent="0">
              <a:buNone/>
            </a:pPr>
            <a:r>
              <a:rPr lang="en-AU" dirty="0" smtClean="0"/>
              <a:t>Here are some things you can do to keep the complaints down:</a:t>
            </a:r>
          </a:p>
          <a:p>
            <a:r>
              <a:rPr lang="en-AU" dirty="0" smtClean="0"/>
              <a:t>Keep the stories short. There are times to go into a lot of detail but most learners will appreciate shorter stories to longer ones.</a:t>
            </a:r>
          </a:p>
          <a:p>
            <a:r>
              <a:rPr lang="en-AU" dirty="0" smtClean="0"/>
              <a:t>Set expectations. At the start, tell the learners that everything in your course is relevant and essential – that it’s been carefully designed to create the best learning experience.</a:t>
            </a:r>
          </a:p>
          <a:p>
            <a:r>
              <a:rPr lang="en-AU" dirty="0" smtClean="0"/>
              <a:t>Make the stories fun. Enough said.</a:t>
            </a:r>
            <a:endParaRPr lang="en-AU" dirty="0"/>
          </a:p>
        </p:txBody>
      </p:sp>
      <p:sp>
        <p:nvSpPr>
          <p:cNvPr id="2" name="Slide Number Placeholder 1"/>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77</a:t>
            </a:fld>
            <a:endParaRPr kumimoji="0" lang="en-US"/>
          </a:p>
        </p:txBody>
      </p:sp>
      <p:sp>
        <p:nvSpPr>
          <p:cNvPr id="5" name="Title 4"/>
          <p:cNvSpPr>
            <a:spLocks noGrp="1"/>
          </p:cNvSpPr>
          <p:nvPr>
            <p:ph type="title"/>
          </p:nvPr>
        </p:nvSpPr>
        <p:spPr/>
        <p:txBody>
          <a:bodyPr/>
          <a:lstStyle/>
          <a:p>
            <a:r>
              <a:rPr lang="en-AU" dirty="0" smtClean="0"/>
              <a:t>Solutions</a:t>
            </a:r>
            <a:endParaRPr lang="en-AU" dirty="0"/>
          </a:p>
        </p:txBody>
      </p:sp>
    </p:spTree>
    <p:extLst>
      <p:ext uri="{BB962C8B-B14F-4D97-AF65-F5344CB8AC3E}">
        <p14:creationId xmlns:p14="http://schemas.microsoft.com/office/powerpoint/2010/main" val="63431848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fontScale="92500" lnSpcReduction="10000"/>
          </a:bodyPr>
          <a:lstStyle/>
          <a:p>
            <a:pPr marL="0" indent="0">
              <a:buNone/>
            </a:pPr>
            <a:r>
              <a:rPr lang="en-AU" dirty="0" smtClean="0"/>
              <a:t>There are two types of stories that work well with learning.</a:t>
            </a:r>
          </a:p>
          <a:p>
            <a:pPr marL="0" indent="0">
              <a:buNone/>
            </a:pPr>
            <a:endParaRPr lang="en-AU" dirty="0"/>
          </a:p>
          <a:p>
            <a:pPr marL="0" indent="0">
              <a:buNone/>
            </a:pPr>
            <a:r>
              <a:rPr lang="en-AU" dirty="0" smtClean="0"/>
              <a:t>The first we could call Level 1 stories. Let’s say you’re teaching a technique to your sales department. Level 1 stories will be about the technique.</a:t>
            </a:r>
          </a:p>
          <a:p>
            <a:pPr marL="0" indent="0">
              <a:buNone/>
            </a:pPr>
            <a:endParaRPr lang="en-AU" dirty="0"/>
          </a:p>
          <a:p>
            <a:pPr marL="0" indent="0">
              <a:buNone/>
            </a:pPr>
            <a:r>
              <a:rPr lang="en-AU" dirty="0" smtClean="0"/>
              <a:t>Maybe it’ll be about someone </a:t>
            </a:r>
            <a:r>
              <a:rPr lang="en-AU" i="1" dirty="0" smtClean="0"/>
              <a:t>not</a:t>
            </a:r>
            <a:r>
              <a:rPr lang="en-AU" dirty="0" smtClean="0"/>
              <a:t> using the technique and not getting the sale. Or it could be about someone using it to get great results.</a:t>
            </a:r>
          </a:p>
          <a:p>
            <a:pPr marL="0" indent="0">
              <a:buNone/>
            </a:pPr>
            <a:endParaRPr lang="en-AU" dirty="0"/>
          </a:p>
          <a:p>
            <a:pPr marL="0" indent="0">
              <a:buNone/>
            </a:pPr>
            <a:r>
              <a:rPr lang="en-AU" dirty="0" smtClean="0"/>
              <a:t>For crucial things, consider telling both “negative” and “positive” stories, in that order.</a:t>
            </a:r>
            <a:endParaRPr lang="en-AU" dirty="0"/>
          </a:p>
        </p:txBody>
      </p:sp>
      <p:sp>
        <p:nvSpPr>
          <p:cNvPr id="2" name="Slide Number Placeholder 1"/>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78</a:t>
            </a:fld>
            <a:endParaRPr kumimoji="0" lang="en-US"/>
          </a:p>
        </p:txBody>
      </p:sp>
      <p:sp>
        <p:nvSpPr>
          <p:cNvPr id="5" name="Title 4"/>
          <p:cNvSpPr>
            <a:spLocks noGrp="1"/>
          </p:cNvSpPr>
          <p:nvPr>
            <p:ph type="title"/>
          </p:nvPr>
        </p:nvSpPr>
        <p:spPr/>
        <p:txBody>
          <a:bodyPr/>
          <a:lstStyle/>
          <a:p>
            <a:r>
              <a:rPr lang="en-AU" dirty="0" smtClean="0"/>
              <a:t>The story layers</a:t>
            </a:r>
            <a:endParaRPr lang="en-AU" dirty="0"/>
          </a:p>
        </p:txBody>
      </p:sp>
    </p:spTree>
    <p:extLst>
      <p:ext uri="{BB962C8B-B14F-4D97-AF65-F5344CB8AC3E}">
        <p14:creationId xmlns:p14="http://schemas.microsoft.com/office/powerpoint/2010/main" val="93440696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a:bodyPr>
          <a:lstStyle/>
          <a:p>
            <a:pPr marL="0" indent="0">
              <a:buNone/>
            </a:pPr>
            <a:r>
              <a:rPr lang="en-AU" dirty="0" smtClean="0"/>
              <a:t>Level 2 stories are more subtle.</a:t>
            </a:r>
          </a:p>
          <a:p>
            <a:pPr marL="0" indent="0">
              <a:buNone/>
            </a:pPr>
            <a:endParaRPr lang="en-AU" dirty="0"/>
          </a:p>
          <a:p>
            <a:pPr marL="0" indent="0">
              <a:buNone/>
            </a:pPr>
            <a:r>
              <a:rPr lang="en-AU" dirty="0" smtClean="0"/>
              <a:t>Ask yourself, what needs to be there for the learner to master this? In the sales example, maybe it’s treating the customer with genuine respect.</a:t>
            </a:r>
          </a:p>
          <a:p>
            <a:pPr marL="0" indent="0">
              <a:buNone/>
            </a:pPr>
            <a:endParaRPr lang="en-AU" dirty="0"/>
          </a:p>
          <a:p>
            <a:pPr marL="0" indent="0">
              <a:buNone/>
            </a:pPr>
            <a:r>
              <a:rPr lang="en-AU" dirty="0" smtClean="0"/>
              <a:t>In that case, a Level 2 story would be about the importance of respect. It might not have anything to do with sales at all – say, a child respecting their parents.</a:t>
            </a:r>
            <a:endParaRPr lang="en-AU" dirty="0"/>
          </a:p>
        </p:txBody>
      </p:sp>
      <p:sp>
        <p:nvSpPr>
          <p:cNvPr id="2" name="Slide Number Placeholder 1"/>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79</a:t>
            </a:fld>
            <a:endParaRPr kumimoji="0" lang="en-US"/>
          </a:p>
        </p:txBody>
      </p:sp>
      <p:sp>
        <p:nvSpPr>
          <p:cNvPr id="5" name="Title 4"/>
          <p:cNvSpPr>
            <a:spLocks noGrp="1"/>
          </p:cNvSpPr>
          <p:nvPr>
            <p:ph type="title"/>
          </p:nvPr>
        </p:nvSpPr>
        <p:spPr/>
        <p:txBody>
          <a:bodyPr/>
          <a:lstStyle/>
          <a:p>
            <a:r>
              <a:rPr lang="en-AU" dirty="0" smtClean="0"/>
              <a:t>The story layers</a:t>
            </a:r>
            <a:endParaRPr lang="en-AU" dirty="0"/>
          </a:p>
        </p:txBody>
      </p:sp>
    </p:spTree>
    <p:extLst>
      <p:ext uri="{BB962C8B-B14F-4D97-AF65-F5344CB8AC3E}">
        <p14:creationId xmlns:p14="http://schemas.microsoft.com/office/powerpoint/2010/main" val="395810891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a:bodyPr>
          <a:lstStyle/>
          <a:p>
            <a:pPr marL="0" indent="0">
              <a:buNone/>
            </a:pPr>
            <a:r>
              <a:rPr lang="en-AU" dirty="0" smtClean="0"/>
              <a:t>A nice thing you can do with this is combine it with other things we’ve covered. Treat this as a guideline and adapt accordingly:</a:t>
            </a:r>
          </a:p>
          <a:p>
            <a:pPr marL="514350" indent="-514350">
              <a:buFont typeface="+mj-lt"/>
              <a:buAutoNum type="arabicPeriod"/>
            </a:pPr>
            <a:r>
              <a:rPr lang="en-AU" dirty="0" smtClean="0"/>
              <a:t>Begin with a Level 2 story.</a:t>
            </a:r>
          </a:p>
          <a:p>
            <a:pPr marL="514350" indent="-514350">
              <a:buFont typeface="+mj-lt"/>
              <a:buAutoNum type="arabicPeriod"/>
            </a:pPr>
            <a:r>
              <a:rPr lang="en-AU" dirty="0" smtClean="0"/>
              <a:t>Give the learners a </a:t>
            </a:r>
            <a:r>
              <a:rPr lang="en-AU" dirty="0" smtClean="0">
                <a:hlinkClick r:id="rId2" action="ppaction://hlinksldjump"/>
              </a:rPr>
              <a:t>Teaser </a:t>
            </a:r>
            <a:r>
              <a:rPr lang="en-AU" dirty="0" smtClean="0"/>
              <a:t>for what they’re about to learn.</a:t>
            </a:r>
          </a:p>
          <a:p>
            <a:pPr marL="514350" indent="-514350">
              <a:buFont typeface="+mj-lt"/>
              <a:buAutoNum type="arabicPeriod"/>
            </a:pPr>
            <a:r>
              <a:rPr lang="en-AU" dirty="0" smtClean="0"/>
              <a:t>Sell them on how important it is with Level 1 stories.</a:t>
            </a:r>
          </a:p>
          <a:p>
            <a:pPr marL="514350" indent="-514350">
              <a:buFont typeface="+mj-lt"/>
              <a:buAutoNum type="arabicPeriod"/>
            </a:pPr>
            <a:r>
              <a:rPr lang="en-AU" dirty="0" smtClean="0"/>
              <a:t>Follow the </a:t>
            </a:r>
            <a:r>
              <a:rPr lang="en-AU" dirty="0" smtClean="0">
                <a:hlinkClick r:id="rId3" action="ppaction://hlinksldjump"/>
              </a:rPr>
              <a:t>4MAT </a:t>
            </a:r>
            <a:r>
              <a:rPr lang="en-AU" dirty="0" smtClean="0"/>
              <a:t>model from there. </a:t>
            </a:r>
          </a:p>
          <a:p>
            <a:pPr marL="514350" indent="-514350">
              <a:buFont typeface="+mj-lt"/>
              <a:buAutoNum type="arabicPeriod"/>
            </a:pPr>
            <a:endParaRPr lang="en-AU" dirty="0"/>
          </a:p>
        </p:txBody>
      </p:sp>
      <p:sp>
        <p:nvSpPr>
          <p:cNvPr id="2" name="Slide Number Placeholder 1"/>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80</a:t>
            </a:fld>
            <a:endParaRPr kumimoji="0" lang="en-US"/>
          </a:p>
        </p:txBody>
      </p:sp>
      <p:sp>
        <p:nvSpPr>
          <p:cNvPr id="5" name="Title 4"/>
          <p:cNvSpPr>
            <a:spLocks noGrp="1"/>
          </p:cNvSpPr>
          <p:nvPr>
            <p:ph type="title"/>
          </p:nvPr>
        </p:nvSpPr>
        <p:spPr/>
        <p:txBody>
          <a:bodyPr/>
          <a:lstStyle/>
          <a:p>
            <a:r>
              <a:rPr lang="en-AU" dirty="0" smtClean="0"/>
              <a:t>Weaving the story layers</a:t>
            </a:r>
            <a:endParaRPr lang="en-AU" dirty="0"/>
          </a:p>
        </p:txBody>
      </p:sp>
    </p:spTree>
    <p:extLst>
      <p:ext uri="{BB962C8B-B14F-4D97-AF65-F5344CB8AC3E}">
        <p14:creationId xmlns:p14="http://schemas.microsoft.com/office/powerpoint/2010/main" val="309089024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AU" dirty="0" smtClean="0"/>
              <a:t>That’s a nice, simple framework.</a:t>
            </a:r>
          </a:p>
          <a:p>
            <a:pPr marL="0" indent="0">
              <a:buNone/>
            </a:pPr>
            <a:r>
              <a:rPr lang="en-AU" dirty="0"/>
              <a:t/>
            </a:r>
            <a:br>
              <a:rPr lang="en-AU" dirty="0"/>
            </a:br>
            <a:r>
              <a:rPr lang="en-AU" dirty="0" smtClean="0"/>
              <a:t>Compared to someone who dives straight into the content, though, you’ll get much better results.</a:t>
            </a:r>
            <a:endParaRPr lang="en-AU" dirty="0"/>
          </a:p>
        </p:txBody>
      </p:sp>
      <p:sp>
        <p:nvSpPr>
          <p:cNvPr id="3" name="Slide Number Placeholder 2"/>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81</a:t>
            </a:fld>
            <a:endParaRPr kumimoji="0" lang="en-US"/>
          </a:p>
        </p:txBody>
      </p:sp>
      <p:sp>
        <p:nvSpPr>
          <p:cNvPr id="4" name="Title 3"/>
          <p:cNvSpPr>
            <a:spLocks noGrp="1"/>
          </p:cNvSpPr>
          <p:nvPr>
            <p:ph type="title"/>
          </p:nvPr>
        </p:nvSpPr>
        <p:spPr/>
        <p:txBody>
          <a:bodyPr/>
          <a:lstStyle/>
          <a:p>
            <a:r>
              <a:rPr lang="en-AU" dirty="0" smtClean="0"/>
              <a:t>Stories can be that simple</a:t>
            </a:r>
            <a:endParaRPr lang="en-AU" dirty="0"/>
          </a:p>
        </p:txBody>
      </p:sp>
    </p:spTree>
    <p:extLst>
      <p:ext uri="{BB962C8B-B14F-4D97-AF65-F5344CB8AC3E}">
        <p14:creationId xmlns:p14="http://schemas.microsoft.com/office/powerpoint/2010/main" val="217397484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eaLnBrk="1" latinLnBrk="0" hangingPunct="1"/>
            <a:fld id="{D2E57653-3E58-4892-A7ED-712530ACC680}" type="slidenum">
              <a:rPr kumimoji="0" lang="en-US" smtClean="0"/>
              <a:pPr eaLnBrk="1" latinLnBrk="0" hangingPunct="1"/>
              <a:t>82</a:t>
            </a:fld>
            <a:endParaRPr kumimoji="0" lang="en-US"/>
          </a:p>
        </p:txBody>
      </p:sp>
      <p:sp>
        <p:nvSpPr>
          <p:cNvPr id="8" name="Title 7"/>
          <p:cNvSpPr>
            <a:spLocks noGrp="1"/>
          </p:cNvSpPr>
          <p:nvPr>
            <p:ph type="title"/>
          </p:nvPr>
        </p:nvSpPr>
        <p:spPr/>
        <p:txBody>
          <a:bodyPr/>
          <a:lstStyle/>
          <a:p>
            <a:r>
              <a:rPr lang="en-AU" dirty="0" smtClean="0"/>
              <a:t>Module 9: Teaching like a Child</a:t>
            </a:r>
            <a:endParaRPr lang="en-AU" dirty="0"/>
          </a:p>
        </p:txBody>
      </p:sp>
      <p:sp>
        <p:nvSpPr>
          <p:cNvPr id="9" name="Text Placeholder 8"/>
          <p:cNvSpPr>
            <a:spLocks noGrp="1"/>
          </p:cNvSpPr>
          <p:nvPr>
            <p:ph type="body" idx="1"/>
          </p:nvPr>
        </p:nvSpPr>
        <p:spPr/>
        <p:txBody>
          <a:bodyPr>
            <a:noAutofit/>
          </a:bodyPr>
          <a:lstStyle/>
          <a:p>
            <a:pPr>
              <a:lnSpc>
                <a:spcPct val="80000"/>
              </a:lnSpc>
            </a:pPr>
            <a:r>
              <a:rPr lang="en-AU" dirty="0"/>
              <a:t>For </a:t>
            </a:r>
          </a:p>
          <a:p>
            <a:pPr marL="342900" indent="-169863">
              <a:lnSpc>
                <a:spcPct val="80000"/>
              </a:lnSpc>
              <a:buFont typeface="Arial" panose="020B0604020202020204" pitchFamily="34" charset="0"/>
              <a:buChar char="•"/>
            </a:pPr>
            <a:r>
              <a:rPr lang="en-AU" dirty="0" smtClean="0"/>
              <a:t>Presenters</a:t>
            </a:r>
            <a:endParaRPr lang="en-AU" dirty="0"/>
          </a:p>
        </p:txBody>
      </p:sp>
    </p:spTree>
    <p:extLst>
      <p:ext uri="{BB962C8B-B14F-4D97-AF65-F5344CB8AC3E}">
        <p14:creationId xmlns:p14="http://schemas.microsoft.com/office/powerpoint/2010/main" val="154110493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fontScale="92500" lnSpcReduction="20000"/>
          </a:bodyPr>
          <a:lstStyle/>
          <a:p>
            <a:pPr marL="0" indent="0">
              <a:buNone/>
            </a:pPr>
            <a:r>
              <a:rPr lang="en-AU" dirty="0" smtClean="0"/>
              <a:t>Many teachers and philosophers will encourage learners to see the world through the eyes of a child.</a:t>
            </a:r>
          </a:p>
          <a:p>
            <a:pPr marL="0" indent="0">
              <a:buNone/>
            </a:pPr>
            <a:endParaRPr lang="en-AU" dirty="0"/>
          </a:p>
          <a:p>
            <a:pPr marL="0" indent="0">
              <a:buNone/>
            </a:pPr>
            <a:r>
              <a:rPr lang="en-AU" dirty="0" smtClean="0"/>
              <a:t>Be curious and open about everything.</a:t>
            </a:r>
          </a:p>
          <a:p>
            <a:pPr marL="0" indent="0">
              <a:buNone/>
            </a:pPr>
            <a:endParaRPr lang="en-AU" dirty="0"/>
          </a:p>
          <a:p>
            <a:pPr marL="0" indent="0">
              <a:buNone/>
            </a:pPr>
            <a:r>
              <a:rPr lang="en-AU" dirty="0" smtClean="0"/>
              <a:t>Ask questions. Get your hands dirty. Explore.</a:t>
            </a:r>
          </a:p>
          <a:p>
            <a:pPr marL="0" indent="0">
              <a:buNone/>
            </a:pPr>
            <a:endParaRPr lang="en-AU" dirty="0"/>
          </a:p>
          <a:p>
            <a:pPr marL="0" indent="0">
              <a:buNone/>
            </a:pPr>
            <a:r>
              <a:rPr lang="en-AU" dirty="0" smtClean="0"/>
              <a:t>It’s good advice. But there’s more to this than it seems. When the </a:t>
            </a:r>
            <a:r>
              <a:rPr lang="en-AU" i="1" dirty="0" smtClean="0"/>
              <a:t>instructors </a:t>
            </a:r>
            <a:r>
              <a:rPr lang="en-AU" dirty="0" smtClean="0"/>
              <a:t>are childlike too, interesting things happen.</a:t>
            </a:r>
          </a:p>
          <a:p>
            <a:pPr marL="0" indent="0">
              <a:buNone/>
            </a:pPr>
            <a:endParaRPr lang="en-AU" dirty="0"/>
          </a:p>
          <a:p>
            <a:pPr marL="0" indent="0">
              <a:buNone/>
            </a:pPr>
            <a:r>
              <a:rPr lang="en-AU" dirty="0" smtClean="0"/>
              <a:t>No, I’m not saying to be curious or immature or anything. This is something else.</a:t>
            </a:r>
            <a:endParaRPr lang="en-AU" dirty="0"/>
          </a:p>
        </p:txBody>
      </p:sp>
      <p:sp>
        <p:nvSpPr>
          <p:cNvPr id="2" name="Slide Number Placeholder 1"/>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83</a:t>
            </a:fld>
            <a:endParaRPr kumimoji="0" lang="en-US"/>
          </a:p>
        </p:txBody>
      </p:sp>
      <p:sp>
        <p:nvSpPr>
          <p:cNvPr id="5" name="Title 4"/>
          <p:cNvSpPr>
            <a:spLocks noGrp="1"/>
          </p:cNvSpPr>
          <p:nvPr>
            <p:ph type="title"/>
          </p:nvPr>
        </p:nvSpPr>
        <p:spPr/>
        <p:txBody>
          <a:bodyPr/>
          <a:lstStyle/>
          <a:p>
            <a:r>
              <a:rPr lang="en-AU" dirty="0" smtClean="0"/>
              <a:t>Through the eyes of a child</a:t>
            </a:r>
            <a:endParaRPr lang="en-AU" dirty="0"/>
          </a:p>
        </p:txBody>
      </p:sp>
    </p:spTree>
    <p:extLst>
      <p:ext uri="{BB962C8B-B14F-4D97-AF65-F5344CB8AC3E}">
        <p14:creationId xmlns:p14="http://schemas.microsoft.com/office/powerpoint/2010/main" val="31428720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a:bodyPr>
          <a:lstStyle/>
          <a:p>
            <a:pPr marL="0" indent="0">
              <a:buNone/>
            </a:pPr>
            <a:r>
              <a:rPr lang="en-AU" dirty="0" smtClean="0"/>
              <a:t>Have you ever done something mind-</a:t>
            </a:r>
            <a:r>
              <a:rPr lang="en-AU" dirty="0" err="1" smtClean="0"/>
              <a:t>numblingly</a:t>
            </a:r>
            <a:r>
              <a:rPr lang="en-AU" dirty="0" smtClean="0"/>
              <a:t> boring, simply because a young child wanted to?</a:t>
            </a:r>
          </a:p>
          <a:p>
            <a:pPr marL="0" indent="0">
              <a:buNone/>
            </a:pPr>
            <a:endParaRPr lang="en-AU" dirty="0"/>
          </a:p>
          <a:p>
            <a:pPr marL="0" indent="0">
              <a:buNone/>
            </a:pPr>
            <a:r>
              <a:rPr lang="en-AU" dirty="0" smtClean="0"/>
              <a:t>Maybe it was playing with dolls or going to a kid’s concert. Boring stuff you’d never choose to do.</a:t>
            </a:r>
          </a:p>
          <a:p>
            <a:pPr marL="0" indent="0">
              <a:buNone/>
            </a:pPr>
            <a:endParaRPr lang="en-AU" dirty="0"/>
          </a:p>
          <a:p>
            <a:pPr marL="0" indent="0">
              <a:buNone/>
            </a:pPr>
            <a:r>
              <a:rPr lang="en-AU" dirty="0" smtClean="0"/>
              <a:t>Have you ever done anything like that… and found yourself enjoying it?</a:t>
            </a:r>
          </a:p>
        </p:txBody>
      </p:sp>
      <p:sp>
        <p:nvSpPr>
          <p:cNvPr id="2" name="Slide Number Placeholder 1"/>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84</a:t>
            </a:fld>
            <a:endParaRPr kumimoji="0" lang="en-US"/>
          </a:p>
        </p:txBody>
      </p:sp>
      <p:sp>
        <p:nvSpPr>
          <p:cNvPr id="5" name="Title 4"/>
          <p:cNvSpPr>
            <a:spLocks noGrp="1"/>
          </p:cNvSpPr>
          <p:nvPr>
            <p:ph type="title"/>
          </p:nvPr>
        </p:nvSpPr>
        <p:spPr/>
        <p:txBody>
          <a:bodyPr/>
          <a:lstStyle/>
          <a:p>
            <a:r>
              <a:rPr lang="en-AU" dirty="0" smtClean="0"/>
              <a:t>Through the eyes of a child</a:t>
            </a:r>
            <a:endParaRPr lang="en-AU" dirty="0"/>
          </a:p>
        </p:txBody>
      </p:sp>
    </p:spTree>
    <p:extLst>
      <p:ext uri="{BB962C8B-B14F-4D97-AF65-F5344CB8AC3E}">
        <p14:creationId xmlns:p14="http://schemas.microsoft.com/office/powerpoint/2010/main" val="382878722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a:bodyPr>
          <a:lstStyle/>
          <a:p>
            <a:pPr marL="0" indent="0">
              <a:buNone/>
            </a:pPr>
            <a:r>
              <a:rPr lang="en-AU" dirty="0" smtClean="0"/>
              <a:t>It can be fun spending time with children who are having fun. Why? Because their emotions are so intense and pure.</a:t>
            </a:r>
          </a:p>
          <a:p>
            <a:pPr marL="0" indent="0">
              <a:buNone/>
            </a:pPr>
            <a:endParaRPr lang="en-AU" dirty="0"/>
          </a:p>
          <a:p>
            <a:pPr marL="0" indent="0">
              <a:buNone/>
            </a:pPr>
            <a:r>
              <a:rPr lang="en-AU" dirty="0" smtClean="0"/>
              <a:t>A child laughing at a terrible joke makes the joke funny.</a:t>
            </a:r>
          </a:p>
          <a:p>
            <a:pPr marL="0" indent="0">
              <a:buNone/>
            </a:pPr>
            <a:endParaRPr lang="en-AU" dirty="0"/>
          </a:p>
          <a:p>
            <a:pPr marL="0" indent="0">
              <a:buNone/>
            </a:pPr>
            <a:endParaRPr lang="en-AU" dirty="0" smtClean="0"/>
          </a:p>
        </p:txBody>
      </p:sp>
      <p:sp>
        <p:nvSpPr>
          <p:cNvPr id="2" name="Slide Number Placeholder 1"/>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85</a:t>
            </a:fld>
            <a:endParaRPr kumimoji="0" lang="en-US"/>
          </a:p>
        </p:txBody>
      </p:sp>
      <p:sp>
        <p:nvSpPr>
          <p:cNvPr id="5" name="Title 4"/>
          <p:cNvSpPr>
            <a:spLocks noGrp="1"/>
          </p:cNvSpPr>
          <p:nvPr>
            <p:ph type="title"/>
          </p:nvPr>
        </p:nvSpPr>
        <p:spPr/>
        <p:txBody>
          <a:bodyPr/>
          <a:lstStyle/>
          <a:p>
            <a:r>
              <a:rPr lang="en-AU" dirty="0" smtClean="0"/>
              <a:t>Through the eyes of a child</a:t>
            </a:r>
            <a:endParaRPr lang="en-AU" dirty="0"/>
          </a:p>
        </p:txBody>
      </p:sp>
    </p:spTree>
    <p:extLst>
      <p:ext uri="{BB962C8B-B14F-4D97-AF65-F5344CB8AC3E}">
        <p14:creationId xmlns:p14="http://schemas.microsoft.com/office/powerpoint/2010/main" val="199619477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a:bodyPr>
          <a:lstStyle/>
          <a:p>
            <a:pPr marL="0" indent="0">
              <a:buNone/>
            </a:pPr>
            <a:r>
              <a:rPr lang="en-AU" dirty="0" smtClean="0"/>
              <a:t>Emotions are contagious. The more intense they are, the more people around them will share them. </a:t>
            </a:r>
          </a:p>
          <a:p>
            <a:pPr marL="0" indent="0">
              <a:buNone/>
            </a:pPr>
            <a:endParaRPr lang="en-AU" dirty="0"/>
          </a:p>
          <a:p>
            <a:pPr marL="0" indent="0">
              <a:buNone/>
            </a:pPr>
            <a:r>
              <a:rPr lang="en-AU" dirty="0" smtClean="0"/>
              <a:t>That’s not the only factor at play. It’s not as if you’re doomed to feel whatever someone else is feeling.</a:t>
            </a:r>
          </a:p>
          <a:p>
            <a:pPr marL="0" indent="0">
              <a:buNone/>
            </a:pPr>
            <a:endParaRPr lang="en-AU" dirty="0"/>
          </a:p>
          <a:p>
            <a:pPr marL="0" indent="0">
              <a:buNone/>
            </a:pPr>
            <a:r>
              <a:rPr lang="en-AU" dirty="0" smtClean="0"/>
              <a:t>But it’s a nudge in that direction. A friend who’s bubbling with excitement can shift you from a neutral, calm feeling into being excited too.</a:t>
            </a:r>
          </a:p>
        </p:txBody>
      </p:sp>
      <p:sp>
        <p:nvSpPr>
          <p:cNvPr id="2" name="Slide Number Placeholder 1"/>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86</a:t>
            </a:fld>
            <a:endParaRPr kumimoji="0" lang="en-US"/>
          </a:p>
        </p:txBody>
      </p:sp>
      <p:sp>
        <p:nvSpPr>
          <p:cNvPr id="5" name="Title 4"/>
          <p:cNvSpPr>
            <a:spLocks noGrp="1"/>
          </p:cNvSpPr>
          <p:nvPr>
            <p:ph type="title"/>
          </p:nvPr>
        </p:nvSpPr>
        <p:spPr/>
        <p:txBody>
          <a:bodyPr/>
          <a:lstStyle/>
          <a:p>
            <a:r>
              <a:rPr lang="en-AU" dirty="0" smtClean="0"/>
              <a:t>Through the eyes of a child</a:t>
            </a:r>
            <a:endParaRPr lang="en-AU" dirty="0"/>
          </a:p>
        </p:txBody>
      </p:sp>
    </p:spTree>
    <p:extLst>
      <p:ext uri="{BB962C8B-B14F-4D97-AF65-F5344CB8AC3E}">
        <p14:creationId xmlns:p14="http://schemas.microsoft.com/office/powerpoint/2010/main" val="143109183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a:bodyPr>
          <a:lstStyle/>
          <a:p>
            <a:pPr marL="0" indent="0">
              <a:buNone/>
            </a:pPr>
            <a:r>
              <a:rPr lang="en-AU" dirty="0" smtClean="0"/>
              <a:t>You’ve probably experienced this often.</a:t>
            </a:r>
          </a:p>
          <a:p>
            <a:pPr marL="0" indent="0">
              <a:buNone/>
            </a:pPr>
            <a:endParaRPr lang="en-AU" dirty="0"/>
          </a:p>
          <a:p>
            <a:pPr marL="0" indent="0">
              <a:buNone/>
            </a:pPr>
            <a:r>
              <a:rPr lang="en-AU" dirty="0" smtClean="0"/>
              <a:t>But have you considered how to apply that in your teaching?</a:t>
            </a:r>
          </a:p>
        </p:txBody>
      </p:sp>
      <p:sp>
        <p:nvSpPr>
          <p:cNvPr id="2" name="Slide Number Placeholder 1"/>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87</a:t>
            </a:fld>
            <a:endParaRPr kumimoji="0" lang="en-US"/>
          </a:p>
        </p:txBody>
      </p:sp>
      <p:sp>
        <p:nvSpPr>
          <p:cNvPr id="5" name="Title 4"/>
          <p:cNvSpPr>
            <a:spLocks noGrp="1"/>
          </p:cNvSpPr>
          <p:nvPr>
            <p:ph type="title"/>
          </p:nvPr>
        </p:nvSpPr>
        <p:spPr/>
        <p:txBody>
          <a:bodyPr/>
          <a:lstStyle/>
          <a:p>
            <a:r>
              <a:rPr lang="en-AU" dirty="0" smtClean="0"/>
              <a:t>Through the eyes of a child</a:t>
            </a:r>
            <a:endParaRPr lang="en-AU" dirty="0"/>
          </a:p>
        </p:txBody>
      </p:sp>
    </p:spTree>
    <p:extLst>
      <p:ext uri="{BB962C8B-B14F-4D97-AF65-F5344CB8AC3E}">
        <p14:creationId xmlns:p14="http://schemas.microsoft.com/office/powerpoint/2010/main" val="270277047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a:bodyPr>
          <a:lstStyle/>
          <a:p>
            <a:pPr marL="0" indent="0">
              <a:buNone/>
            </a:pPr>
            <a:r>
              <a:rPr lang="en-AU" dirty="0" smtClean="0"/>
              <a:t>Emotions run deep in the human brain. Nothing we do is purely logical. Even something as self-evident as, “I’m thirsty, so I should get a glass of water” has an emotional component.</a:t>
            </a:r>
          </a:p>
          <a:p>
            <a:pPr marL="0" indent="0">
              <a:buNone/>
            </a:pPr>
            <a:endParaRPr lang="en-AU" dirty="0"/>
          </a:p>
          <a:p>
            <a:pPr marL="0" indent="0">
              <a:buNone/>
            </a:pPr>
            <a:r>
              <a:rPr lang="en-AU" dirty="0" smtClean="0"/>
              <a:t>That means whatever your sharing with the learners has an emotional component too.</a:t>
            </a:r>
          </a:p>
        </p:txBody>
      </p:sp>
      <p:sp>
        <p:nvSpPr>
          <p:cNvPr id="2" name="Slide Number Placeholder 1"/>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88</a:t>
            </a:fld>
            <a:endParaRPr kumimoji="0" lang="en-US"/>
          </a:p>
        </p:txBody>
      </p:sp>
      <p:sp>
        <p:nvSpPr>
          <p:cNvPr id="5" name="Title 4"/>
          <p:cNvSpPr>
            <a:spLocks noGrp="1"/>
          </p:cNvSpPr>
          <p:nvPr>
            <p:ph type="title"/>
          </p:nvPr>
        </p:nvSpPr>
        <p:spPr/>
        <p:txBody>
          <a:bodyPr/>
          <a:lstStyle/>
          <a:p>
            <a:r>
              <a:rPr lang="en-AU" dirty="0" smtClean="0"/>
              <a:t>The value of emotional states</a:t>
            </a:r>
            <a:endParaRPr lang="en-AU" dirty="0"/>
          </a:p>
        </p:txBody>
      </p:sp>
    </p:spTree>
    <p:extLst>
      <p:ext uri="{BB962C8B-B14F-4D97-AF65-F5344CB8AC3E}">
        <p14:creationId xmlns:p14="http://schemas.microsoft.com/office/powerpoint/2010/main" val="80674636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a:bodyPr>
          <a:lstStyle/>
          <a:p>
            <a:pPr marL="0" indent="0">
              <a:buNone/>
            </a:pPr>
            <a:r>
              <a:rPr lang="en-AU" dirty="0" smtClean="0"/>
              <a:t>What emotions do the experts at this skill feel while doing it?</a:t>
            </a:r>
          </a:p>
          <a:p>
            <a:pPr marL="0" indent="0">
              <a:buNone/>
            </a:pPr>
            <a:endParaRPr lang="en-AU" dirty="0"/>
          </a:p>
          <a:p>
            <a:pPr marL="0" indent="0">
              <a:buNone/>
            </a:pPr>
            <a:r>
              <a:rPr lang="en-AU" dirty="0" smtClean="0"/>
              <a:t>Pride?</a:t>
            </a:r>
          </a:p>
          <a:p>
            <a:pPr marL="0" indent="0">
              <a:buNone/>
            </a:pPr>
            <a:r>
              <a:rPr lang="en-AU" dirty="0" smtClean="0"/>
              <a:t>Optimism?</a:t>
            </a:r>
          </a:p>
          <a:p>
            <a:pPr marL="0" indent="0">
              <a:buNone/>
            </a:pPr>
            <a:r>
              <a:rPr lang="en-AU" dirty="0" smtClean="0"/>
              <a:t>Curiosity?</a:t>
            </a:r>
          </a:p>
          <a:p>
            <a:pPr marL="0" indent="0">
              <a:buNone/>
            </a:pPr>
            <a:r>
              <a:rPr lang="en-AU" dirty="0" smtClean="0"/>
              <a:t>Determination?</a:t>
            </a:r>
          </a:p>
          <a:p>
            <a:pPr marL="0" indent="0">
              <a:buNone/>
            </a:pPr>
            <a:r>
              <a:rPr lang="en-AU" dirty="0" smtClean="0"/>
              <a:t>Compassion?</a:t>
            </a:r>
          </a:p>
          <a:p>
            <a:pPr marL="0" indent="0">
              <a:buNone/>
            </a:pPr>
            <a:r>
              <a:rPr lang="en-AU" dirty="0" smtClean="0"/>
              <a:t>A desire to win?</a:t>
            </a:r>
          </a:p>
        </p:txBody>
      </p:sp>
      <p:sp>
        <p:nvSpPr>
          <p:cNvPr id="2" name="Slide Number Placeholder 1"/>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89</a:t>
            </a:fld>
            <a:endParaRPr kumimoji="0" lang="en-US"/>
          </a:p>
        </p:txBody>
      </p:sp>
      <p:sp>
        <p:nvSpPr>
          <p:cNvPr id="5" name="Title 4"/>
          <p:cNvSpPr>
            <a:spLocks noGrp="1"/>
          </p:cNvSpPr>
          <p:nvPr>
            <p:ph type="title"/>
          </p:nvPr>
        </p:nvSpPr>
        <p:spPr/>
        <p:txBody>
          <a:bodyPr/>
          <a:lstStyle/>
          <a:p>
            <a:r>
              <a:rPr lang="en-AU" dirty="0" smtClean="0"/>
              <a:t>Emotions and learning</a:t>
            </a:r>
            <a:endParaRPr lang="en-AU" dirty="0"/>
          </a:p>
        </p:txBody>
      </p:sp>
    </p:spTree>
    <p:extLst>
      <p:ext uri="{BB962C8B-B14F-4D97-AF65-F5344CB8AC3E}">
        <p14:creationId xmlns:p14="http://schemas.microsoft.com/office/powerpoint/2010/main" val="316938921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fontScale="92500" lnSpcReduction="10000"/>
          </a:bodyPr>
          <a:lstStyle/>
          <a:p>
            <a:pPr marL="0" indent="0">
              <a:buNone/>
            </a:pPr>
            <a:r>
              <a:rPr lang="en-AU" dirty="0" smtClean="0"/>
              <a:t>Whatever they need to feel, feel that too while you’re presenting. It doesn’t have to be cheesy or over the top – in fact, subtle and natural is better.</a:t>
            </a:r>
          </a:p>
          <a:p>
            <a:pPr marL="0" indent="0">
              <a:buNone/>
            </a:pPr>
            <a:endParaRPr lang="en-AU" dirty="0"/>
          </a:p>
          <a:p>
            <a:pPr marL="0" indent="0">
              <a:buNone/>
            </a:pPr>
            <a:r>
              <a:rPr lang="en-AU" dirty="0" smtClean="0"/>
              <a:t>Bring to mind what it’s like for you to do this skill.</a:t>
            </a:r>
          </a:p>
          <a:p>
            <a:pPr marL="0" indent="0">
              <a:buNone/>
            </a:pPr>
            <a:endParaRPr lang="en-AU" dirty="0"/>
          </a:p>
          <a:p>
            <a:pPr marL="0" indent="0">
              <a:buNone/>
            </a:pPr>
            <a:r>
              <a:rPr lang="en-AU" dirty="0" smtClean="0"/>
              <a:t>Let yourself feel whatever you feel and let that shine out of you.</a:t>
            </a:r>
          </a:p>
          <a:p>
            <a:pPr marL="0" indent="0">
              <a:buNone/>
            </a:pPr>
            <a:endParaRPr lang="en-AU" dirty="0"/>
          </a:p>
          <a:p>
            <a:pPr marL="0" indent="0">
              <a:buNone/>
            </a:pPr>
            <a:r>
              <a:rPr lang="en-AU" dirty="0" smtClean="0"/>
              <a:t>This will take some practice for some of you, but it’ll lead your learners to where they need to go – emotionally, not just intellectually.</a:t>
            </a:r>
          </a:p>
        </p:txBody>
      </p:sp>
      <p:sp>
        <p:nvSpPr>
          <p:cNvPr id="2" name="Slide Number Placeholder 1"/>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90</a:t>
            </a:fld>
            <a:endParaRPr kumimoji="0" lang="en-US"/>
          </a:p>
        </p:txBody>
      </p:sp>
      <p:sp>
        <p:nvSpPr>
          <p:cNvPr id="5" name="Title 4"/>
          <p:cNvSpPr>
            <a:spLocks noGrp="1"/>
          </p:cNvSpPr>
          <p:nvPr>
            <p:ph type="title"/>
          </p:nvPr>
        </p:nvSpPr>
        <p:spPr/>
        <p:txBody>
          <a:bodyPr/>
          <a:lstStyle/>
          <a:p>
            <a:r>
              <a:rPr lang="en-AU" dirty="0" smtClean="0"/>
              <a:t>Emotions and learning</a:t>
            </a:r>
            <a:endParaRPr lang="en-AU" dirty="0"/>
          </a:p>
        </p:txBody>
      </p:sp>
    </p:spTree>
    <p:extLst>
      <p:ext uri="{BB962C8B-B14F-4D97-AF65-F5344CB8AC3E}">
        <p14:creationId xmlns:p14="http://schemas.microsoft.com/office/powerpoint/2010/main" val="400702480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eaLnBrk="1" latinLnBrk="0" hangingPunct="1"/>
            <a:fld id="{D2E57653-3E58-4892-A7ED-712530ACC680}" type="slidenum">
              <a:rPr kumimoji="0" lang="en-US" smtClean="0"/>
              <a:pPr eaLnBrk="1" latinLnBrk="0" hangingPunct="1"/>
              <a:t>91</a:t>
            </a:fld>
            <a:endParaRPr kumimoji="0" lang="en-US"/>
          </a:p>
        </p:txBody>
      </p:sp>
      <p:sp>
        <p:nvSpPr>
          <p:cNvPr id="8" name="Title 7"/>
          <p:cNvSpPr>
            <a:spLocks noGrp="1"/>
          </p:cNvSpPr>
          <p:nvPr>
            <p:ph type="title"/>
          </p:nvPr>
        </p:nvSpPr>
        <p:spPr/>
        <p:txBody>
          <a:bodyPr/>
          <a:lstStyle/>
          <a:p>
            <a:r>
              <a:rPr lang="en-AU" dirty="0" smtClean="0"/>
              <a:t>Module 10: Negative Space and Positive Thoughts</a:t>
            </a:r>
            <a:endParaRPr lang="en-AU" dirty="0"/>
          </a:p>
        </p:txBody>
      </p:sp>
      <p:sp>
        <p:nvSpPr>
          <p:cNvPr id="9" name="Text Placeholder 8"/>
          <p:cNvSpPr>
            <a:spLocks noGrp="1"/>
          </p:cNvSpPr>
          <p:nvPr>
            <p:ph type="body" idx="1"/>
          </p:nvPr>
        </p:nvSpPr>
        <p:spPr/>
        <p:txBody>
          <a:bodyPr>
            <a:noAutofit/>
          </a:bodyPr>
          <a:lstStyle/>
          <a:p>
            <a:pPr>
              <a:lnSpc>
                <a:spcPct val="80000"/>
              </a:lnSpc>
            </a:pPr>
            <a:r>
              <a:rPr lang="en-AU" dirty="0"/>
              <a:t>For </a:t>
            </a:r>
          </a:p>
          <a:p>
            <a:pPr marL="342900" indent="-169863">
              <a:lnSpc>
                <a:spcPct val="80000"/>
              </a:lnSpc>
              <a:buFont typeface="Arial" panose="020B0604020202020204" pitchFamily="34" charset="0"/>
              <a:buChar char="•"/>
            </a:pPr>
            <a:r>
              <a:rPr lang="en-AU" dirty="0"/>
              <a:t>Learning Designers</a:t>
            </a:r>
          </a:p>
          <a:p>
            <a:pPr marL="342900" indent="-169863">
              <a:lnSpc>
                <a:spcPct val="80000"/>
              </a:lnSpc>
              <a:buFont typeface="Arial" panose="020B0604020202020204" pitchFamily="34" charset="0"/>
              <a:buChar char="•"/>
            </a:pPr>
            <a:r>
              <a:rPr lang="en-AU" dirty="0"/>
              <a:t>Presenters</a:t>
            </a:r>
          </a:p>
        </p:txBody>
      </p:sp>
    </p:spTree>
    <p:extLst>
      <p:ext uri="{BB962C8B-B14F-4D97-AF65-F5344CB8AC3E}">
        <p14:creationId xmlns:p14="http://schemas.microsoft.com/office/powerpoint/2010/main" val="281798908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marL="0" indent="0">
              <a:buNone/>
            </a:pPr>
            <a:r>
              <a:rPr lang="en-AU" dirty="0" smtClean="0"/>
              <a:t>Want to draw the learner’s attention to some important point?</a:t>
            </a:r>
          </a:p>
          <a:p>
            <a:pPr marL="0" indent="0">
              <a:buNone/>
            </a:pPr>
            <a:endParaRPr lang="en-AU" dirty="0"/>
          </a:p>
          <a:p>
            <a:pPr marL="0" indent="0">
              <a:buNone/>
            </a:pPr>
            <a:r>
              <a:rPr lang="en-AU" dirty="0" smtClean="0"/>
              <a:t>Sometimes, all it takes it a little bit of…</a:t>
            </a:r>
            <a:endParaRPr lang="en-AU" dirty="0"/>
          </a:p>
        </p:txBody>
      </p:sp>
      <p:sp>
        <p:nvSpPr>
          <p:cNvPr id="2" name="Slide Number Placeholder 1"/>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92</a:t>
            </a:fld>
            <a:endParaRPr kumimoji="0" lang="en-US"/>
          </a:p>
        </p:txBody>
      </p:sp>
      <p:sp>
        <p:nvSpPr>
          <p:cNvPr id="5" name="Title 4"/>
          <p:cNvSpPr>
            <a:spLocks noGrp="1"/>
          </p:cNvSpPr>
          <p:nvPr>
            <p:ph type="title"/>
          </p:nvPr>
        </p:nvSpPr>
        <p:spPr/>
        <p:txBody>
          <a:bodyPr/>
          <a:lstStyle/>
          <a:p>
            <a:r>
              <a:rPr lang="en-AU" dirty="0" smtClean="0"/>
              <a:t>A tip right out of art school</a:t>
            </a:r>
            <a:endParaRPr lang="en-AU" dirty="0"/>
          </a:p>
        </p:txBody>
      </p:sp>
    </p:spTree>
    <p:extLst>
      <p:ext uri="{BB962C8B-B14F-4D97-AF65-F5344CB8AC3E}">
        <p14:creationId xmlns:p14="http://schemas.microsoft.com/office/powerpoint/2010/main" val="204547464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a:bodyPr>
          <a:lstStyle/>
          <a:p>
            <a:pPr marL="0" indent="0" algn="ctr">
              <a:buNone/>
            </a:pPr>
            <a:endParaRPr lang="en-AU" sz="8000" dirty="0" smtClean="0"/>
          </a:p>
          <a:p>
            <a:pPr marL="0" indent="0" algn="ctr">
              <a:buNone/>
            </a:pPr>
            <a:r>
              <a:rPr lang="en-AU" sz="8000" dirty="0" smtClean="0"/>
              <a:t>C O N T R A S T</a:t>
            </a:r>
            <a:endParaRPr lang="en-AU" sz="8000" dirty="0"/>
          </a:p>
        </p:txBody>
      </p:sp>
      <p:sp>
        <p:nvSpPr>
          <p:cNvPr id="2" name="Slide Number Placeholder 1"/>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93</a:t>
            </a:fld>
            <a:endParaRPr kumimoji="0" lang="en-US"/>
          </a:p>
        </p:txBody>
      </p:sp>
    </p:spTree>
    <p:extLst>
      <p:ext uri="{BB962C8B-B14F-4D97-AF65-F5344CB8AC3E}">
        <p14:creationId xmlns:p14="http://schemas.microsoft.com/office/powerpoint/2010/main" val="203877198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AU" dirty="0" smtClean="0"/>
              <a:t>The human brain naturally looks for patterns. It can’t not – that’s hardwired deep into us.</a:t>
            </a:r>
          </a:p>
          <a:p>
            <a:pPr marL="0" indent="0">
              <a:buNone/>
            </a:pPr>
            <a:endParaRPr lang="en-AU" dirty="0"/>
          </a:p>
          <a:p>
            <a:pPr marL="0" indent="0">
              <a:buNone/>
            </a:pPr>
            <a:r>
              <a:rPr lang="en-AU" dirty="0" smtClean="0"/>
              <a:t>That means that things that break patterns stand out.</a:t>
            </a:r>
          </a:p>
          <a:p>
            <a:pPr marL="0" indent="0">
              <a:buNone/>
            </a:pPr>
            <a:endParaRPr lang="en-AU" dirty="0"/>
          </a:p>
          <a:p>
            <a:pPr marL="0" indent="0">
              <a:buNone/>
            </a:pPr>
            <a:r>
              <a:rPr lang="en-AU" dirty="0" smtClean="0"/>
              <a:t>This is similar to the </a:t>
            </a:r>
            <a:r>
              <a:rPr lang="en-AU" dirty="0" smtClean="0">
                <a:hlinkClick r:id="rId2" action="ppaction://hlinksldjump"/>
              </a:rPr>
              <a:t>Attention Wave</a:t>
            </a:r>
            <a:r>
              <a:rPr lang="en-AU" dirty="0" smtClean="0"/>
              <a:t> from earlier, but with an important difference. The Attention Wave involves mixing things up to keep people focused. That doesn’t call for more than a slight variation every now and then.</a:t>
            </a:r>
            <a:endParaRPr lang="en-AU" dirty="0"/>
          </a:p>
        </p:txBody>
      </p:sp>
      <p:sp>
        <p:nvSpPr>
          <p:cNvPr id="3" name="Slide Number Placeholder 2"/>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94</a:t>
            </a:fld>
            <a:endParaRPr kumimoji="0" lang="en-US"/>
          </a:p>
        </p:txBody>
      </p:sp>
      <p:sp>
        <p:nvSpPr>
          <p:cNvPr id="4" name="Title 3"/>
          <p:cNvSpPr>
            <a:spLocks noGrp="1"/>
          </p:cNvSpPr>
          <p:nvPr>
            <p:ph type="title"/>
          </p:nvPr>
        </p:nvSpPr>
        <p:spPr/>
        <p:txBody>
          <a:bodyPr/>
          <a:lstStyle/>
          <a:p>
            <a:r>
              <a:rPr lang="en-AU" dirty="0" smtClean="0"/>
              <a:t>Drawing the eye and the mind</a:t>
            </a:r>
            <a:endParaRPr lang="en-AU" dirty="0"/>
          </a:p>
        </p:txBody>
      </p:sp>
    </p:spTree>
    <p:extLst>
      <p:ext uri="{BB962C8B-B14F-4D97-AF65-F5344CB8AC3E}">
        <p14:creationId xmlns:p14="http://schemas.microsoft.com/office/powerpoint/2010/main" val="239019367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AU" dirty="0" smtClean="0"/>
              <a:t>With the Attention Wave, most of the elements remain consistent. It might be nothing more than a slight shift in pitch, volume or speaking rate.</a:t>
            </a:r>
          </a:p>
          <a:p>
            <a:pPr marL="0" indent="0">
              <a:buNone/>
            </a:pPr>
            <a:endParaRPr lang="en-AU" dirty="0"/>
          </a:p>
          <a:p>
            <a:pPr marL="0" indent="0" algn="r">
              <a:buNone/>
            </a:pPr>
            <a:r>
              <a:rPr lang="en-AU" dirty="0" smtClean="0"/>
              <a:t>Contrast, though, calls for a bigger shift.</a:t>
            </a:r>
          </a:p>
          <a:p>
            <a:pPr marL="0" indent="0" algn="r">
              <a:buNone/>
            </a:pPr>
            <a:endParaRPr lang="en-AU" dirty="0"/>
          </a:p>
          <a:p>
            <a:pPr marL="0" indent="0" algn="ctr">
              <a:buNone/>
            </a:pPr>
            <a:r>
              <a:rPr lang="en-AU" dirty="0" smtClean="0"/>
              <a:t>Before you can do that, </a:t>
            </a:r>
            <a:br>
              <a:rPr lang="en-AU" dirty="0" smtClean="0"/>
            </a:br>
            <a:r>
              <a:rPr lang="en-AU" dirty="0" smtClean="0"/>
              <a:t>you need to establish a pattern.</a:t>
            </a:r>
            <a:endParaRPr lang="en-AU" dirty="0"/>
          </a:p>
        </p:txBody>
      </p:sp>
      <p:sp>
        <p:nvSpPr>
          <p:cNvPr id="3" name="Slide Number Placeholder 2"/>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95</a:t>
            </a:fld>
            <a:endParaRPr kumimoji="0" lang="en-US"/>
          </a:p>
        </p:txBody>
      </p:sp>
      <p:sp>
        <p:nvSpPr>
          <p:cNvPr id="4" name="Title 3"/>
          <p:cNvSpPr>
            <a:spLocks noGrp="1"/>
          </p:cNvSpPr>
          <p:nvPr>
            <p:ph type="title"/>
          </p:nvPr>
        </p:nvSpPr>
        <p:spPr/>
        <p:txBody>
          <a:bodyPr/>
          <a:lstStyle/>
          <a:p>
            <a:r>
              <a:rPr lang="en-AU" dirty="0" smtClean="0"/>
              <a:t>Drawing the eye and the mind</a:t>
            </a:r>
            <a:endParaRPr lang="en-AU" dirty="0"/>
          </a:p>
        </p:txBody>
      </p:sp>
    </p:spTree>
    <p:extLst>
      <p:ext uri="{BB962C8B-B14F-4D97-AF65-F5344CB8AC3E}">
        <p14:creationId xmlns:p14="http://schemas.microsoft.com/office/powerpoint/2010/main" val="213781837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0" indent="0">
              <a:buNone/>
            </a:pPr>
            <a:r>
              <a:rPr lang="en-AU" dirty="0" smtClean="0"/>
              <a:t>It’s good to use contrast sparingly. If every point is important, then nothing is. If everything contrasts, then there’s nothing for it to contrast against.</a:t>
            </a:r>
          </a:p>
          <a:p>
            <a:pPr marL="0" indent="0">
              <a:buNone/>
            </a:pPr>
            <a:endParaRPr lang="en-AU" dirty="0"/>
          </a:p>
          <a:p>
            <a:pPr marL="0" indent="0">
              <a:buNone/>
            </a:pPr>
            <a:r>
              <a:rPr lang="en-AU" dirty="0" smtClean="0"/>
              <a:t>What are the essential elements of your material? I’m sure it’s all important, but what’s more essential, fundamental or crucial for the learners to take away?</a:t>
            </a:r>
          </a:p>
          <a:p>
            <a:pPr marL="0" indent="0">
              <a:buNone/>
            </a:pPr>
            <a:endParaRPr lang="en-AU" dirty="0"/>
          </a:p>
          <a:p>
            <a:pPr marL="0" indent="0">
              <a:buNone/>
            </a:pPr>
            <a:r>
              <a:rPr lang="en-AU" dirty="0" smtClean="0"/>
              <a:t>Some things are the cornerstone of what you’re teaching. Draw attention to those with contrast – it’ll help them stick in the learners’ minds.</a:t>
            </a:r>
            <a:endParaRPr lang="en-AU" dirty="0"/>
          </a:p>
        </p:txBody>
      </p:sp>
      <p:sp>
        <p:nvSpPr>
          <p:cNvPr id="3" name="Slide Number Placeholder 2"/>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96</a:t>
            </a:fld>
            <a:endParaRPr kumimoji="0" lang="en-US"/>
          </a:p>
        </p:txBody>
      </p:sp>
      <p:sp>
        <p:nvSpPr>
          <p:cNvPr id="4" name="Title 3"/>
          <p:cNvSpPr>
            <a:spLocks noGrp="1"/>
          </p:cNvSpPr>
          <p:nvPr>
            <p:ph type="title"/>
          </p:nvPr>
        </p:nvSpPr>
        <p:spPr/>
        <p:txBody>
          <a:bodyPr/>
          <a:lstStyle/>
          <a:p>
            <a:r>
              <a:rPr lang="en-AU" dirty="0" smtClean="0"/>
              <a:t>Drawing the eye and the mind</a:t>
            </a:r>
            <a:endParaRPr lang="en-AU" dirty="0"/>
          </a:p>
        </p:txBody>
      </p:sp>
    </p:spTree>
    <p:extLst>
      <p:ext uri="{BB962C8B-B14F-4D97-AF65-F5344CB8AC3E}">
        <p14:creationId xmlns:p14="http://schemas.microsoft.com/office/powerpoint/2010/main" val="336245523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eaLnBrk="1" latinLnBrk="0" hangingPunct="1"/>
            <a:fld id="{D2E57653-3E58-4892-A7ED-712530ACC680}" type="slidenum">
              <a:rPr kumimoji="0" lang="en-US" smtClean="0"/>
              <a:pPr eaLnBrk="1" latinLnBrk="0" hangingPunct="1"/>
              <a:t>97</a:t>
            </a:fld>
            <a:endParaRPr kumimoji="0" lang="en-US"/>
          </a:p>
        </p:txBody>
      </p:sp>
      <p:sp>
        <p:nvSpPr>
          <p:cNvPr id="8" name="Title 7"/>
          <p:cNvSpPr>
            <a:spLocks noGrp="1"/>
          </p:cNvSpPr>
          <p:nvPr>
            <p:ph type="title"/>
          </p:nvPr>
        </p:nvSpPr>
        <p:spPr/>
        <p:txBody>
          <a:bodyPr/>
          <a:lstStyle/>
          <a:p>
            <a:r>
              <a:rPr lang="en-AU" dirty="0" smtClean="0"/>
              <a:t>Module </a:t>
            </a:r>
            <a:r>
              <a:rPr lang="en-AU" dirty="0" smtClean="0"/>
              <a:t>11: Review</a:t>
            </a:r>
            <a:endParaRPr lang="en-AU" dirty="0"/>
          </a:p>
        </p:txBody>
      </p:sp>
      <p:sp>
        <p:nvSpPr>
          <p:cNvPr id="9" name="Text Placeholder 8"/>
          <p:cNvSpPr>
            <a:spLocks noGrp="1"/>
          </p:cNvSpPr>
          <p:nvPr>
            <p:ph type="body" idx="1"/>
          </p:nvPr>
        </p:nvSpPr>
        <p:spPr/>
        <p:txBody>
          <a:bodyPr>
            <a:noAutofit/>
          </a:bodyPr>
          <a:lstStyle/>
          <a:p>
            <a:pPr>
              <a:lnSpc>
                <a:spcPct val="80000"/>
              </a:lnSpc>
            </a:pPr>
            <a:r>
              <a:rPr lang="en-AU" dirty="0"/>
              <a:t>For </a:t>
            </a:r>
          </a:p>
          <a:p>
            <a:pPr marL="342900" indent="-169863">
              <a:lnSpc>
                <a:spcPct val="80000"/>
              </a:lnSpc>
              <a:buFont typeface="Arial" panose="020B0604020202020204" pitchFamily="34" charset="0"/>
              <a:buChar char="•"/>
            </a:pPr>
            <a:r>
              <a:rPr lang="en-AU" dirty="0"/>
              <a:t>Learning Designers</a:t>
            </a:r>
          </a:p>
          <a:p>
            <a:pPr marL="342900" indent="-169863">
              <a:lnSpc>
                <a:spcPct val="80000"/>
              </a:lnSpc>
              <a:buFont typeface="Arial" panose="020B0604020202020204" pitchFamily="34" charset="0"/>
              <a:buChar char="•"/>
            </a:pPr>
            <a:r>
              <a:rPr lang="en-AU" dirty="0"/>
              <a:t>Presenters</a:t>
            </a:r>
          </a:p>
        </p:txBody>
      </p:sp>
    </p:spTree>
    <p:extLst>
      <p:ext uri="{BB962C8B-B14F-4D97-AF65-F5344CB8AC3E}">
        <p14:creationId xmlns:p14="http://schemas.microsoft.com/office/powerpoint/2010/main" val="131607452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marL="0" indent="0">
              <a:buNone/>
            </a:pPr>
            <a:r>
              <a:rPr lang="en-AU" dirty="0" smtClean="0"/>
              <a:t>At the beginning of this course,  I made some big claims.</a:t>
            </a:r>
          </a:p>
          <a:p>
            <a:pPr marL="0" indent="0">
              <a:buNone/>
            </a:pPr>
            <a:endParaRPr lang="en-AU" dirty="0"/>
          </a:p>
          <a:p>
            <a:pPr marL="0" indent="0">
              <a:buNone/>
            </a:pPr>
            <a:r>
              <a:rPr lang="en-AU" dirty="0" smtClean="0"/>
              <a:t>Let’s see how we did.</a:t>
            </a:r>
            <a:endParaRPr lang="en-AU" dirty="0"/>
          </a:p>
        </p:txBody>
      </p:sp>
      <p:sp>
        <p:nvSpPr>
          <p:cNvPr id="2" name="Slide Number Placeholder 1"/>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98</a:t>
            </a:fld>
            <a:endParaRPr kumimoji="0" lang="en-US"/>
          </a:p>
        </p:txBody>
      </p:sp>
      <p:sp>
        <p:nvSpPr>
          <p:cNvPr id="5" name="Title 4"/>
          <p:cNvSpPr>
            <a:spLocks noGrp="1"/>
          </p:cNvSpPr>
          <p:nvPr>
            <p:ph type="title"/>
          </p:nvPr>
        </p:nvSpPr>
        <p:spPr/>
        <p:txBody>
          <a:bodyPr/>
          <a:lstStyle/>
          <a:p>
            <a:r>
              <a:rPr lang="en-AU" dirty="0" smtClean="0"/>
              <a:t>Reviewing the Learning Outcomes</a:t>
            </a:r>
            <a:endParaRPr lang="en-AU" dirty="0"/>
          </a:p>
        </p:txBody>
      </p:sp>
    </p:spTree>
    <p:extLst>
      <p:ext uri="{BB962C8B-B14F-4D97-AF65-F5344CB8AC3E}">
        <p14:creationId xmlns:p14="http://schemas.microsoft.com/office/powerpoint/2010/main" val="42661458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fontScale="62500" lnSpcReduction="20000"/>
          </a:bodyPr>
          <a:lstStyle/>
          <a:p>
            <a:pPr marL="0" indent="0" algn="ctr">
              <a:buNone/>
            </a:pPr>
            <a:r>
              <a:rPr lang="en-AU" b="1" u="sng" dirty="0" smtClean="0"/>
              <a:t>Craft </a:t>
            </a:r>
            <a:r>
              <a:rPr lang="en-AU" b="1" u="sng" dirty="0"/>
              <a:t>learning experiences around the learners’ needs, knowledge level and expectations,</a:t>
            </a:r>
          </a:p>
          <a:p>
            <a:pPr marL="0" indent="0" algn="ctr">
              <a:buNone/>
            </a:pPr>
            <a:r>
              <a:rPr lang="en-AU" b="1" u="sng" dirty="0"/>
              <a:t>Instil the right attitude in learners before the course even begins, when you clearly define what the learners will get from your course,</a:t>
            </a:r>
          </a:p>
          <a:p>
            <a:pPr marL="0" indent="0" algn="ctr">
              <a:buNone/>
            </a:pPr>
            <a:r>
              <a:rPr lang="en-AU" b="1" u="sng" dirty="0"/>
              <a:t>Cultivate excitement, so that your learners are eager to not only learn but </a:t>
            </a:r>
            <a:r>
              <a:rPr lang="en-AU" b="1" i="1" u="sng" dirty="0"/>
              <a:t>apply</a:t>
            </a:r>
            <a:r>
              <a:rPr lang="en-AU" b="1" u="sng" dirty="0"/>
              <a:t> what they learn,</a:t>
            </a:r>
          </a:p>
          <a:p>
            <a:pPr marL="0" indent="0" algn="ctr">
              <a:buNone/>
            </a:pPr>
            <a:r>
              <a:rPr lang="en-US" b="1" u="sng" dirty="0"/>
              <a:t>Build suspense and anticipation when you apply a Hollywood-inspired technique to your lesson design,</a:t>
            </a:r>
          </a:p>
          <a:p>
            <a:pPr marL="0" indent="0">
              <a:buNone/>
            </a:pPr>
            <a:endParaRPr lang="en-AU" dirty="0">
              <a:solidFill>
                <a:schemeClr val="bg1">
                  <a:lumMod val="50000"/>
                </a:schemeClr>
              </a:solidFill>
            </a:endParaRPr>
          </a:p>
          <a:p>
            <a:pPr marL="0" indent="0">
              <a:buNone/>
            </a:pPr>
            <a:r>
              <a:rPr lang="en-AU" dirty="0"/>
              <a:t>We explored these in </a:t>
            </a:r>
            <a:r>
              <a:rPr lang="en-AU" dirty="0">
                <a:hlinkClick r:id="rId2" action="ppaction://hlinksldjump"/>
              </a:rPr>
              <a:t>Module 1</a:t>
            </a:r>
            <a:r>
              <a:rPr lang="en-AU" dirty="0"/>
              <a:t>. When you create precise and measurable </a:t>
            </a:r>
            <a:r>
              <a:rPr lang="en-AU" b="1" dirty="0"/>
              <a:t>learning outcomes</a:t>
            </a:r>
            <a:r>
              <a:rPr lang="en-AU" dirty="0"/>
              <a:t> using </a:t>
            </a:r>
            <a:r>
              <a:rPr lang="en-AU" b="1" dirty="0"/>
              <a:t>Bloom’s taxonomy</a:t>
            </a:r>
            <a:r>
              <a:rPr lang="en-AU" dirty="0"/>
              <a:t>, you’ll know exactly what your learners will get from your course and why they’d want to take it.</a:t>
            </a:r>
          </a:p>
          <a:p>
            <a:pPr marL="0" indent="0">
              <a:buNone/>
            </a:pPr>
            <a:endParaRPr lang="en-AU" dirty="0"/>
          </a:p>
          <a:p>
            <a:pPr marL="0" indent="0">
              <a:buNone/>
            </a:pPr>
            <a:r>
              <a:rPr lang="en-AU" dirty="0"/>
              <a:t>When you enhance them with the </a:t>
            </a:r>
            <a:r>
              <a:rPr lang="en-AU" b="1" dirty="0"/>
              <a:t>What’s In It For Me?</a:t>
            </a:r>
            <a:r>
              <a:rPr lang="en-AU" dirty="0"/>
              <a:t> techniques in </a:t>
            </a:r>
            <a:r>
              <a:rPr lang="en-AU" dirty="0">
                <a:hlinkClick r:id="rId3" action="ppaction://hlinksldjump"/>
              </a:rPr>
              <a:t>Module 3</a:t>
            </a:r>
            <a:r>
              <a:rPr lang="en-AU" dirty="0"/>
              <a:t>, they become even stronger.</a:t>
            </a:r>
          </a:p>
          <a:p>
            <a:pPr marL="0" indent="0">
              <a:buNone/>
            </a:pPr>
            <a:endParaRPr lang="en-AU" dirty="0"/>
          </a:p>
          <a:p>
            <a:pPr marL="0" indent="0">
              <a:buNone/>
            </a:pPr>
            <a:r>
              <a:rPr lang="en-AU" dirty="0"/>
              <a:t>Those modules both help build excitement, suspense and anticipation – so do the </a:t>
            </a:r>
            <a:r>
              <a:rPr lang="en-AU" b="1" dirty="0"/>
              <a:t>Teasers</a:t>
            </a:r>
            <a:r>
              <a:rPr lang="en-AU" dirty="0"/>
              <a:t> from </a:t>
            </a:r>
            <a:r>
              <a:rPr lang="en-AU" dirty="0">
                <a:hlinkClick r:id="rId4" action="ppaction://hlinksldjump"/>
              </a:rPr>
              <a:t>Module 5</a:t>
            </a:r>
            <a:r>
              <a:rPr lang="en-AU" dirty="0"/>
              <a:t>.</a:t>
            </a:r>
            <a:endParaRPr lang="en-AU" dirty="0"/>
          </a:p>
        </p:txBody>
      </p:sp>
      <p:sp>
        <p:nvSpPr>
          <p:cNvPr id="2" name="Slide Number Placeholder 1"/>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99</a:t>
            </a:fld>
            <a:endParaRPr kumimoji="0" lang="en-US"/>
          </a:p>
        </p:txBody>
      </p:sp>
      <p:sp>
        <p:nvSpPr>
          <p:cNvPr id="5" name="Title 4"/>
          <p:cNvSpPr>
            <a:spLocks noGrp="1"/>
          </p:cNvSpPr>
          <p:nvPr>
            <p:ph type="title"/>
          </p:nvPr>
        </p:nvSpPr>
        <p:spPr/>
        <p:txBody>
          <a:bodyPr/>
          <a:lstStyle/>
          <a:p>
            <a:r>
              <a:rPr lang="en-AU" dirty="0" smtClean="0"/>
              <a:t>Reviewing the Learning Outcomes</a:t>
            </a:r>
            <a:endParaRPr lang="en-AU" dirty="0"/>
          </a:p>
        </p:txBody>
      </p:sp>
    </p:spTree>
    <p:extLst>
      <p:ext uri="{BB962C8B-B14F-4D97-AF65-F5344CB8AC3E}">
        <p14:creationId xmlns:p14="http://schemas.microsoft.com/office/powerpoint/2010/main" val="243325562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lnSpcReduction="10000"/>
          </a:bodyPr>
          <a:lstStyle/>
          <a:p>
            <a:pPr marL="0" indent="0" algn="ctr">
              <a:buNone/>
            </a:pPr>
            <a:r>
              <a:rPr lang="en-AU" b="1" u="sng" dirty="0"/>
              <a:t>Keep the learners’ attention and enthusiasm from start to finish – no matter how “boring” </a:t>
            </a:r>
            <a:br>
              <a:rPr lang="en-AU" b="1" u="sng" dirty="0"/>
            </a:br>
            <a:r>
              <a:rPr lang="en-AU" b="1" u="sng" dirty="0"/>
              <a:t>your content is – using the “attention wave” principle,</a:t>
            </a:r>
          </a:p>
          <a:p>
            <a:pPr marL="0" indent="0">
              <a:buNone/>
            </a:pPr>
            <a:endParaRPr lang="en-AU" dirty="0"/>
          </a:p>
          <a:p>
            <a:pPr marL="0" indent="0">
              <a:buNone/>
            </a:pPr>
            <a:r>
              <a:rPr lang="en-AU" dirty="0"/>
              <a:t>I don’t believe in boring content, but there are boring deliveries. A handy way around that is in </a:t>
            </a:r>
            <a:r>
              <a:rPr lang="en-AU" dirty="0">
                <a:hlinkClick r:id="rId2" action="ppaction://hlinksldjump"/>
              </a:rPr>
              <a:t>Module 2</a:t>
            </a:r>
            <a:r>
              <a:rPr lang="en-AU" dirty="0"/>
              <a:t> – using the attention wave to inject some novelty just as the learners’ focus begins to wane. </a:t>
            </a:r>
            <a:endParaRPr lang="en-AU" dirty="0" smtClean="0"/>
          </a:p>
          <a:p>
            <a:pPr marL="0" indent="0">
              <a:buNone/>
            </a:pPr>
            <a:endParaRPr lang="en-AU" dirty="0"/>
          </a:p>
          <a:p>
            <a:pPr marL="0" indent="0">
              <a:buNone/>
            </a:pPr>
            <a:r>
              <a:rPr lang="en-AU" dirty="0" smtClean="0"/>
              <a:t>Using contrast as described in </a:t>
            </a:r>
            <a:r>
              <a:rPr lang="en-AU" dirty="0" smtClean="0">
                <a:hlinkClick r:id="rId3" action="ppaction://hlinksldjump"/>
              </a:rPr>
              <a:t>Module 10</a:t>
            </a:r>
            <a:r>
              <a:rPr lang="en-AU" dirty="0" smtClean="0"/>
              <a:t> also helps.</a:t>
            </a:r>
            <a:endParaRPr lang="en-AU" dirty="0"/>
          </a:p>
          <a:p>
            <a:pPr marL="0" indent="0">
              <a:buNone/>
            </a:pPr>
            <a:endParaRPr lang="en-AU" dirty="0"/>
          </a:p>
          <a:p>
            <a:pPr marL="0" indent="0">
              <a:buNone/>
            </a:pPr>
            <a:endParaRPr lang="en-AU" dirty="0"/>
          </a:p>
        </p:txBody>
      </p:sp>
      <p:sp>
        <p:nvSpPr>
          <p:cNvPr id="2" name="Slide Number Placeholder 1"/>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100</a:t>
            </a:fld>
            <a:endParaRPr kumimoji="0" lang="en-US"/>
          </a:p>
        </p:txBody>
      </p:sp>
      <p:sp>
        <p:nvSpPr>
          <p:cNvPr id="5" name="Title 4"/>
          <p:cNvSpPr>
            <a:spLocks noGrp="1"/>
          </p:cNvSpPr>
          <p:nvPr>
            <p:ph type="title"/>
          </p:nvPr>
        </p:nvSpPr>
        <p:spPr/>
        <p:txBody>
          <a:bodyPr/>
          <a:lstStyle/>
          <a:p>
            <a:r>
              <a:rPr lang="en-AU" dirty="0" smtClean="0"/>
              <a:t>Reviewing the Learning Outcomes</a:t>
            </a:r>
            <a:endParaRPr lang="en-AU" dirty="0"/>
          </a:p>
        </p:txBody>
      </p:sp>
    </p:spTree>
    <p:extLst>
      <p:ext uri="{BB962C8B-B14F-4D97-AF65-F5344CB8AC3E}">
        <p14:creationId xmlns:p14="http://schemas.microsoft.com/office/powerpoint/2010/main" val="386087352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0" indent="0" algn="ctr">
              <a:buNone/>
            </a:pPr>
            <a:r>
              <a:rPr lang="en-AU" b="1" u="sng" dirty="0"/>
              <a:t>Use the “</a:t>
            </a:r>
            <a:r>
              <a:rPr lang="en-AU" b="1" u="sng" dirty="0" err="1"/>
              <a:t>BnW</a:t>
            </a:r>
            <a:r>
              <a:rPr lang="en-AU" b="1" u="sng" dirty="0"/>
              <a:t> Factor” to lock in principles so deeply, your learners will </a:t>
            </a:r>
            <a:r>
              <a:rPr lang="en-AU" b="1" i="1" u="sng" dirty="0"/>
              <a:t>never</a:t>
            </a:r>
            <a:r>
              <a:rPr lang="en-AU" b="1" u="sng" dirty="0"/>
              <a:t> forget them,</a:t>
            </a:r>
          </a:p>
          <a:p>
            <a:pPr marL="0" indent="0">
              <a:buNone/>
            </a:pPr>
            <a:endParaRPr lang="en-AU" dirty="0"/>
          </a:p>
          <a:p>
            <a:pPr marL="0" indent="0">
              <a:buNone/>
            </a:pPr>
            <a:r>
              <a:rPr lang="en-AU" dirty="0"/>
              <a:t>We discussed the </a:t>
            </a:r>
            <a:r>
              <a:rPr lang="en-AU" b="1" dirty="0"/>
              <a:t>Burke and Wills Factor</a:t>
            </a:r>
            <a:r>
              <a:rPr lang="en-AU" dirty="0"/>
              <a:t> in </a:t>
            </a:r>
            <a:r>
              <a:rPr lang="en-AU" dirty="0">
                <a:hlinkClick r:id="rId2" action="ppaction://hlinksldjump"/>
              </a:rPr>
              <a:t>Module 4</a:t>
            </a:r>
            <a:r>
              <a:rPr lang="en-AU" dirty="0"/>
              <a:t>. It’s built around the idea that </a:t>
            </a:r>
            <a:r>
              <a:rPr lang="en-AU" b="1" dirty="0"/>
              <a:t>an idea that’s presented belongs to the presenter, while an idea that’s discovered belongs to the discoverer</a:t>
            </a:r>
            <a:r>
              <a:rPr lang="en-AU" dirty="0"/>
              <a:t>.</a:t>
            </a:r>
          </a:p>
          <a:p>
            <a:pPr marL="0" indent="0">
              <a:buNone/>
            </a:pPr>
            <a:endParaRPr lang="en-AU" dirty="0"/>
          </a:p>
          <a:p>
            <a:pPr marL="0" indent="0">
              <a:buNone/>
            </a:pPr>
            <a:r>
              <a:rPr lang="en-AU" dirty="0"/>
              <a:t>Want your learners to remember something deep in their bones? Don’t tell them about it – help them to discover it for themselves.</a:t>
            </a:r>
          </a:p>
          <a:p>
            <a:pPr marL="0" indent="0">
              <a:buNone/>
            </a:pPr>
            <a:endParaRPr lang="en-AU" dirty="0"/>
          </a:p>
        </p:txBody>
      </p:sp>
      <p:sp>
        <p:nvSpPr>
          <p:cNvPr id="3" name="Slide Number Placeholder 2"/>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101</a:t>
            </a:fld>
            <a:endParaRPr kumimoji="0" lang="en-US"/>
          </a:p>
        </p:txBody>
      </p:sp>
      <p:sp>
        <p:nvSpPr>
          <p:cNvPr id="4" name="Title 3"/>
          <p:cNvSpPr>
            <a:spLocks noGrp="1"/>
          </p:cNvSpPr>
          <p:nvPr>
            <p:ph type="title"/>
          </p:nvPr>
        </p:nvSpPr>
        <p:spPr/>
        <p:txBody>
          <a:bodyPr/>
          <a:lstStyle/>
          <a:p>
            <a:r>
              <a:rPr lang="en-AU" dirty="0"/>
              <a:t>Reviewing the Learning Outcomes</a:t>
            </a:r>
          </a:p>
        </p:txBody>
      </p:sp>
    </p:spTree>
    <p:extLst>
      <p:ext uri="{BB962C8B-B14F-4D97-AF65-F5344CB8AC3E}">
        <p14:creationId xmlns:p14="http://schemas.microsoft.com/office/powerpoint/2010/main" val="407797575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lgn="ctr">
              <a:buNone/>
            </a:pPr>
            <a:r>
              <a:rPr lang="en-AU" b="1" u="sng" dirty="0"/>
              <a:t>Apply the simple loop that engages the learner’s entire mind, </a:t>
            </a:r>
            <a:br>
              <a:rPr lang="en-AU" b="1" u="sng" dirty="0"/>
            </a:br>
            <a:r>
              <a:rPr lang="en-AU" b="1" u="sng" dirty="0"/>
              <a:t>reinforcing your content without being repetitive,</a:t>
            </a:r>
          </a:p>
          <a:p>
            <a:pPr marL="0" indent="0">
              <a:buNone/>
            </a:pPr>
            <a:endParaRPr lang="en-AU" dirty="0"/>
          </a:p>
          <a:p>
            <a:pPr marL="0" indent="0">
              <a:buNone/>
            </a:pPr>
            <a:r>
              <a:rPr lang="en-AU" dirty="0"/>
              <a:t>This is the </a:t>
            </a:r>
            <a:r>
              <a:rPr lang="en-AU" b="1" dirty="0"/>
              <a:t>4MAT model</a:t>
            </a:r>
            <a:r>
              <a:rPr lang="en-AU" dirty="0"/>
              <a:t> from </a:t>
            </a:r>
            <a:r>
              <a:rPr lang="en-AU" dirty="0">
                <a:hlinkClick r:id="rId2" action="ppaction://hlinksldjump"/>
              </a:rPr>
              <a:t>Module 7</a:t>
            </a:r>
            <a:r>
              <a:rPr lang="en-AU" dirty="0"/>
              <a:t>. This learning loop constantly primes the learners for what’s about to come and how they can use it in their roles. When running an exercise, building a module or designing the entire course, consider explaining the Why, What, How and Now What of the content. </a:t>
            </a:r>
          </a:p>
          <a:p>
            <a:pPr marL="0" indent="0">
              <a:buNone/>
            </a:pPr>
            <a:endParaRPr lang="en-AU" dirty="0"/>
          </a:p>
        </p:txBody>
      </p:sp>
      <p:sp>
        <p:nvSpPr>
          <p:cNvPr id="3" name="Slide Number Placeholder 2"/>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102</a:t>
            </a:fld>
            <a:endParaRPr kumimoji="0" lang="en-US"/>
          </a:p>
        </p:txBody>
      </p:sp>
      <p:sp>
        <p:nvSpPr>
          <p:cNvPr id="4" name="Title 3"/>
          <p:cNvSpPr>
            <a:spLocks noGrp="1"/>
          </p:cNvSpPr>
          <p:nvPr>
            <p:ph type="title"/>
          </p:nvPr>
        </p:nvSpPr>
        <p:spPr/>
        <p:txBody>
          <a:bodyPr/>
          <a:lstStyle/>
          <a:p>
            <a:r>
              <a:rPr lang="en-AU" dirty="0"/>
              <a:t>Reviewing the Learning Outcomes</a:t>
            </a:r>
          </a:p>
        </p:txBody>
      </p:sp>
    </p:spTree>
    <p:extLst>
      <p:ext uri="{BB962C8B-B14F-4D97-AF65-F5344CB8AC3E}">
        <p14:creationId xmlns:p14="http://schemas.microsoft.com/office/powerpoint/2010/main" val="283388893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lgn="ctr">
              <a:buNone/>
            </a:pPr>
            <a:r>
              <a:rPr lang="en-AU" b="1" u="sng" dirty="0"/>
              <a:t>Use a simple, almost </a:t>
            </a:r>
            <a:r>
              <a:rPr lang="en-AU" b="1" i="1" u="sng" dirty="0"/>
              <a:t>hypnotic</a:t>
            </a:r>
            <a:r>
              <a:rPr lang="en-AU" b="1" u="sng" dirty="0"/>
              <a:t> language principle </a:t>
            </a:r>
            <a:br>
              <a:rPr lang="en-AU" b="1" u="sng" dirty="0"/>
            </a:br>
            <a:r>
              <a:rPr lang="en-AU" b="1" u="sng" dirty="0"/>
              <a:t>that inspires learners to follow your directions.</a:t>
            </a:r>
          </a:p>
          <a:p>
            <a:pPr marL="0" indent="0">
              <a:buNone/>
            </a:pPr>
            <a:endParaRPr lang="en-AU" dirty="0"/>
          </a:p>
          <a:p>
            <a:pPr marL="0" indent="0">
              <a:buNone/>
            </a:pPr>
            <a:r>
              <a:rPr lang="en-AU" dirty="0">
                <a:hlinkClick r:id="rId2" action="ppaction://hlinksldjump"/>
              </a:rPr>
              <a:t>Module 6 </a:t>
            </a:r>
            <a:r>
              <a:rPr lang="en-AU" dirty="0"/>
              <a:t>covered a simple but power notion:</a:t>
            </a:r>
          </a:p>
          <a:p>
            <a:pPr marL="0" indent="0">
              <a:buNone/>
            </a:pPr>
            <a:endParaRPr lang="en-AU" dirty="0"/>
          </a:p>
          <a:p>
            <a:pPr marL="0" indent="0" algn="ctr">
              <a:buNone/>
            </a:pPr>
            <a:r>
              <a:rPr lang="en-AU" b="1" dirty="0"/>
              <a:t>One thing at a time</a:t>
            </a:r>
            <a:r>
              <a:rPr lang="en-AU" dirty="0"/>
              <a:t>.</a:t>
            </a:r>
          </a:p>
          <a:p>
            <a:pPr marL="0" indent="0">
              <a:buNone/>
            </a:pPr>
            <a:endParaRPr lang="en-AU" b="1" dirty="0"/>
          </a:p>
          <a:p>
            <a:pPr marL="0" indent="0">
              <a:buNone/>
            </a:pPr>
            <a:r>
              <a:rPr lang="en-AU" dirty="0"/>
              <a:t>When giving instructions, you’ll get better results by giving them one at a time. This language pattern leads learning by creating clarity and action.</a:t>
            </a:r>
            <a:endParaRPr lang="en-AU" dirty="0"/>
          </a:p>
        </p:txBody>
      </p:sp>
      <p:sp>
        <p:nvSpPr>
          <p:cNvPr id="3" name="Slide Number Placeholder 2"/>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103</a:t>
            </a:fld>
            <a:endParaRPr kumimoji="0" lang="en-US"/>
          </a:p>
        </p:txBody>
      </p:sp>
      <p:sp>
        <p:nvSpPr>
          <p:cNvPr id="4" name="Title 3"/>
          <p:cNvSpPr>
            <a:spLocks noGrp="1"/>
          </p:cNvSpPr>
          <p:nvPr>
            <p:ph type="title"/>
          </p:nvPr>
        </p:nvSpPr>
        <p:spPr/>
        <p:txBody>
          <a:bodyPr/>
          <a:lstStyle/>
          <a:p>
            <a:r>
              <a:rPr lang="en-AU" dirty="0"/>
              <a:t>Reviewing the Learning Outcomes</a:t>
            </a:r>
          </a:p>
        </p:txBody>
      </p:sp>
    </p:spTree>
    <p:extLst>
      <p:ext uri="{BB962C8B-B14F-4D97-AF65-F5344CB8AC3E}">
        <p14:creationId xmlns:p14="http://schemas.microsoft.com/office/powerpoint/2010/main" val="411421353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lgn="ctr">
              <a:buNone/>
            </a:pPr>
            <a:r>
              <a:rPr lang="en-AU" b="1" u="sng" dirty="0"/>
              <a:t>Explain what the ultimate learning tool is and how to use it your courses,</a:t>
            </a:r>
          </a:p>
          <a:p>
            <a:pPr marL="0" indent="0">
              <a:buNone/>
            </a:pPr>
            <a:endParaRPr lang="en-AU" dirty="0"/>
          </a:p>
          <a:p>
            <a:pPr marL="0" indent="0">
              <a:buNone/>
            </a:pPr>
            <a:r>
              <a:rPr lang="en-AU" dirty="0" smtClean="0"/>
              <a:t>Storytelling in a training context – the ultimate teaching tool – was covered in </a:t>
            </a:r>
            <a:r>
              <a:rPr lang="en-AU" dirty="0" smtClean="0">
                <a:hlinkClick r:id="rId2" action="ppaction://hlinksldjump"/>
              </a:rPr>
              <a:t>Module 8</a:t>
            </a:r>
            <a:r>
              <a:rPr lang="en-AU" dirty="0" smtClean="0"/>
              <a:t>. We talked about different sorts of stories and how to use them.</a:t>
            </a:r>
            <a:endParaRPr lang="en-AU" dirty="0"/>
          </a:p>
        </p:txBody>
      </p:sp>
      <p:sp>
        <p:nvSpPr>
          <p:cNvPr id="3" name="Slide Number Placeholder 2"/>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104</a:t>
            </a:fld>
            <a:endParaRPr kumimoji="0" lang="en-US"/>
          </a:p>
        </p:txBody>
      </p:sp>
      <p:sp>
        <p:nvSpPr>
          <p:cNvPr id="4" name="Title 3"/>
          <p:cNvSpPr>
            <a:spLocks noGrp="1"/>
          </p:cNvSpPr>
          <p:nvPr>
            <p:ph type="title"/>
          </p:nvPr>
        </p:nvSpPr>
        <p:spPr/>
        <p:txBody>
          <a:bodyPr/>
          <a:lstStyle/>
          <a:p>
            <a:r>
              <a:rPr lang="en-AU" dirty="0"/>
              <a:t>Reviewing the Learning Outcomes</a:t>
            </a:r>
          </a:p>
        </p:txBody>
      </p:sp>
    </p:spTree>
    <p:extLst>
      <p:ext uri="{BB962C8B-B14F-4D97-AF65-F5344CB8AC3E}">
        <p14:creationId xmlns:p14="http://schemas.microsoft.com/office/powerpoint/2010/main" val="378174644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lgn="ctr">
              <a:buNone/>
            </a:pPr>
            <a:r>
              <a:rPr lang="en-AU" b="1" u="sng" dirty="0"/>
              <a:t>Use the “Child at a Theme Park” technique to instil any attitude into your learners,</a:t>
            </a:r>
          </a:p>
          <a:p>
            <a:pPr marL="0" indent="0">
              <a:buNone/>
            </a:pPr>
            <a:endParaRPr lang="en-AU" dirty="0"/>
          </a:p>
          <a:p>
            <a:pPr marL="0" indent="0">
              <a:buNone/>
            </a:pPr>
            <a:r>
              <a:rPr lang="en-AU" dirty="0" smtClean="0"/>
              <a:t>Emotional states and attitudes are contagious. </a:t>
            </a:r>
            <a:r>
              <a:rPr lang="en-AU" dirty="0" smtClean="0">
                <a:hlinkClick r:id="rId2" action="ppaction://hlinksldjump"/>
              </a:rPr>
              <a:t>Module 9</a:t>
            </a:r>
            <a:r>
              <a:rPr lang="en-AU" dirty="0" smtClean="0"/>
              <a:t> went into details about how and why to use that. </a:t>
            </a:r>
            <a:endParaRPr lang="en-AU" dirty="0"/>
          </a:p>
        </p:txBody>
      </p:sp>
      <p:sp>
        <p:nvSpPr>
          <p:cNvPr id="3" name="Slide Number Placeholder 2"/>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105</a:t>
            </a:fld>
            <a:endParaRPr kumimoji="0" lang="en-US"/>
          </a:p>
        </p:txBody>
      </p:sp>
      <p:sp>
        <p:nvSpPr>
          <p:cNvPr id="4" name="Title 3"/>
          <p:cNvSpPr>
            <a:spLocks noGrp="1"/>
          </p:cNvSpPr>
          <p:nvPr>
            <p:ph type="title"/>
          </p:nvPr>
        </p:nvSpPr>
        <p:spPr/>
        <p:txBody>
          <a:bodyPr/>
          <a:lstStyle/>
          <a:p>
            <a:r>
              <a:rPr lang="en-AU" dirty="0"/>
              <a:t>Reviewing the Learning Outcomes</a:t>
            </a:r>
          </a:p>
        </p:txBody>
      </p:sp>
    </p:spTree>
    <p:extLst>
      <p:ext uri="{BB962C8B-B14F-4D97-AF65-F5344CB8AC3E}">
        <p14:creationId xmlns:p14="http://schemas.microsoft.com/office/powerpoint/2010/main" val="253233206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lgn="ctr">
              <a:buNone/>
            </a:pPr>
            <a:r>
              <a:rPr lang="en-AU" b="1" u="sng" dirty="0"/>
              <a:t>Apply a principle right out of art school to direct attention anywhere you want it.</a:t>
            </a:r>
          </a:p>
          <a:p>
            <a:pPr marL="0" indent="0">
              <a:buNone/>
            </a:pPr>
            <a:endParaRPr lang="en-AU" dirty="0"/>
          </a:p>
          <a:p>
            <a:pPr marL="0" indent="0">
              <a:buNone/>
            </a:pPr>
            <a:r>
              <a:rPr lang="en-AU" dirty="0" smtClean="0"/>
              <a:t>Again, we explored this in </a:t>
            </a:r>
            <a:r>
              <a:rPr lang="en-AU" dirty="0" smtClean="0">
                <a:hlinkClick r:id="rId2" action="ppaction://hlinksldjump"/>
              </a:rPr>
              <a:t>Module 10 </a:t>
            </a:r>
            <a:r>
              <a:rPr lang="en-AU" dirty="0" smtClean="0"/>
              <a:t>when talking about the power of contrast. Used well, contrast can highlight your most important ideas, techniques and principles.</a:t>
            </a:r>
            <a:endParaRPr lang="en-AU" dirty="0"/>
          </a:p>
        </p:txBody>
      </p:sp>
      <p:sp>
        <p:nvSpPr>
          <p:cNvPr id="3" name="Slide Number Placeholder 2"/>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106</a:t>
            </a:fld>
            <a:endParaRPr kumimoji="0" lang="en-US"/>
          </a:p>
        </p:txBody>
      </p:sp>
      <p:sp>
        <p:nvSpPr>
          <p:cNvPr id="4" name="Title 3"/>
          <p:cNvSpPr>
            <a:spLocks noGrp="1"/>
          </p:cNvSpPr>
          <p:nvPr>
            <p:ph type="title"/>
          </p:nvPr>
        </p:nvSpPr>
        <p:spPr/>
        <p:txBody>
          <a:bodyPr/>
          <a:lstStyle/>
          <a:p>
            <a:r>
              <a:rPr lang="en-AU" dirty="0"/>
              <a:t>Reviewing the Learning Outcomes</a:t>
            </a:r>
          </a:p>
        </p:txBody>
      </p:sp>
    </p:spTree>
    <p:extLst>
      <p:ext uri="{BB962C8B-B14F-4D97-AF65-F5344CB8AC3E}">
        <p14:creationId xmlns:p14="http://schemas.microsoft.com/office/powerpoint/2010/main" val="385424696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AU" dirty="0" smtClean="0"/>
              <a:t>When it comes to learning new skills, it’s </a:t>
            </a:r>
            <a:r>
              <a:rPr lang="en-AU" dirty="0"/>
              <a:t>not enough to read something like this. To learn it for yourself, you have to apply it.</a:t>
            </a:r>
          </a:p>
          <a:p>
            <a:pPr marL="0" indent="0">
              <a:buNone/>
            </a:pPr>
            <a:endParaRPr lang="en-AU" dirty="0"/>
          </a:p>
          <a:p>
            <a:pPr marL="0" indent="0">
              <a:buNone/>
            </a:pPr>
            <a:r>
              <a:rPr lang="en-AU" dirty="0"/>
              <a:t>Take some new or existing learning resource that you’re responsible for. Now wonder how you can apply these lessons to both the design and delivery of it.</a:t>
            </a:r>
          </a:p>
          <a:p>
            <a:pPr marL="0" indent="0">
              <a:buNone/>
            </a:pPr>
            <a:endParaRPr lang="en-AU" dirty="0"/>
          </a:p>
          <a:p>
            <a:pPr marL="0" indent="0">
              <a:buNone/>
            </a:pPr>
            <a:r>
              <a:rPr lang="en-AU" dirty="0"/>
              <a:t>Do this and you’ll find significantly better results. </a:t>
            </a:r>
          </a:p>
          <a:p>
            <a:pPr marL="0" indent="0">
              <a:buNone/>
            </a:pPr>
            <a:endParaRPr lang="en-AU" dirty="0"/>
          </a:p>
        </p:txBody>
      </p:sp>
      <p:sp>
        <p:nvSpPr>
          <p:cNvPr id="3" name="Slide Number Placeholder 2"/>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107</a:t>
            </a:fld>
            <a:endParaRPr kumimoji="0" lang="en-US"/>
          </a:p>
        </p:txBody>
      </p:sp>
      <p:sp>
        <p:nvSpPr>
          <p:cNvPr id="4" name="Title 3"/>
          <p:cNvSpPr>
            <a:spLocks noGrp="1"/>
          </p:cNvSpPr>
          <p:nvPr>
            <p:ph type="title"/>
          </p:nvPr>
        </p:nvSpPr>
        <p:spPr/>
        <p:txBody>
          <a:bodyPr/>
          <a:lstStyle/>
          <a:p>
            <a:r>
              <a:rPr lang="en-AU" dirty="0"/>
              <a:t>What now?</a:t>
            </a:r>
          </a:p>
        </p:txBody>
      </p:sp>
    </p:spTree>
    <p:extLst>
      <p:ext uri="{BB962C8B-B14F-4D97-AF65-F5344CB8AC3E}">
        <p14:creationId xmlns:p14="http://schemas.microsoft.com/office/powerpoint/2010/main" val="66501584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AU" dirty="0" smtClean="0"/>
              <a:t>Want to talk more? You can find me at:</a:t>
            </a:r>
          </a:p>
          <a:p>
            <a:pPr marL="0" indent="0">
              <a:buNone/>
            </a:pPr>
            <a:endParaRPr lang="en-AU" dirty="0"/>
          </a:p>
          <a:p>
            <a:pPr marL="0" indent="0">
              <a:buNone/>
            </a:pPr>
            <a:r>
              <a:rPr lang="en-AU" dirty="0">
                <a:hlinkClick r:id="rId2"/>
              </a:rPr>
              <a:t>https://www.linkedin.com/in/battenwilliam</a:t>
            </a:r>
            <a:r>
              <a:rPr lang="en-AU" dirty="0" smtClean="0">
                <a:hlinkClick r:id="rId2"/>
              </a:rPr>
              <a:t>/</a:t>
            </a:r>
            <a:endParaRPr lang="en-AU" dirty="0" smtClean="0"/>
          </a:p>
          <a:p>
            <a:pPr marL="0" indent="0">
              <a:buNone/>
            </a:pPr>
            <a:endParaRPr lang="en-AU" dirty="0"/>
          </a:p>
          <a:p>
            <a:pPr marL="0" indent="0">
              <a:buNone/>
            </a:pPr>
            <a:r>
              <a:rPr lang="en-AU" dirty="0">
                <a:hlinkClick r:id="rId3"/>
              </a:rPr>
              <a:t>https://williamtbatten.com</a:t>
            </a:r>
            <a:r>
              <a:rPr lang="en-AU" dirty="0" smtClean="0">
                <a:hlinkClick r:id="rId3"/>
              </a:rPr>
              <a:t>/</a:t>
            </a:r>
            <a:endParaRPr lang="en-AU" dirty="0" smtClean="0"/>
          </a:p>
          <a:p>
            <a:pPr marL="0" indent="0">
              <a:buNone/>
            </a:pPr>
            <a:endParaRPr lang="en-AU" dirty="0"/>
          </a:p>
          <a:p>
            <a:pPr marL="0" indent="0">
              <a:buNone/>
            </a:pPr>
            <a:r>
              <a:rPr lang="en-AU" dirty="0" smtClean="0"/>
              <a:t>Thanks for reading. I trust you got some insight from it. </a:t>
            </a:r>
            <a:endParaRPr lang="en-AU" dirty="0"/>
          </a:p>
        </p:txBody>
      </p:sp>
      <p:sp>
        <p:nvSpPr>
          <p:cNvPr id="3" name="Slide Number Placeholder 2"/>
          <p:cNvSpPr>
            <a:spLocks noGrp="1"/>
          </p:cNvSpPr>
          <p:nvPr>
            <p:ph type="sldNum" sz="quarter" idx="15"/>
          </p:nvPr>
        </p:nvSpPr>
        <p:spPr/>
        <p:txBody>
          <a:bodyPr/>
          <a:lstStyle/>
          <a:p>
            <a:pPr eaLnBrk="1" latinLnBrk="0" hangingPunct="1"/>
            <a:fld id="{D2E57653-3E58-4892-A7ED-712530ACC680}" type="slidenum">
              <a:rPr kumimoji="0" lang="en-US" smtClean="0"/>
              <a:pPr eaLnBrk="1" latinLnBrk="0" hangingPunct="1"/>
              <a:t>108</a:t>
            </a:fld>
            <a:endParaRPr kumimoji="0" lang="en-US"/>
          </a:p>
        </p:txBody>
      </p:sp>
      <p:sp>
        <p:nvSpPr>
          <p:cNvPr id="4" name="Title 3"/>
          <p:cNvSpPr>
            <a:spLocks noGrp="1"/>
          </p:cNvSpPr>
          <p:nvPr>
            <p:ph type="title"/>
          </p:nvPr>
        </p:nvSpPr>
        <p:spPr/>
        <p:txBody>
          <a:bodyPr/>
          <a:lstStyle/>
          <a:p>
            <a:r>
              <a:rPr lang="en-AU" dirty="0"/>
              <a:t>What now?</a:t>
            </a:r>
          </a:p>
        </p:txBody>
      </p:sp>
    </p:spTree>
    <p:extLst>
      <p:ext uri="{BB962C8B-B14F-4D97-AF65-F5344CB8AC3E}">
        <p14:creationId xmlns:p14="http://schemas.microsoft.com/office/powerpoint/2010/main" val="41120130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Custom 4">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DDDDDD"/>
      </a:hlink>
      <a:folHlink>
        <a:srgbClr val="919191"/>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704</TotalTime>
  <Words>7171</Words>
  <Application>Microsoft Office PowerPoint</Application>
  <PresentationFormat>On-screen Show (4:3)</PresentationFormat>
  <Paragraphs>878</Paragraphs>
  <Slides>108</Slides>
  <Notes>8</Notes>
  <HiddenSlides>0</HiddenSlides>
  <MMClips>0</MMClips>
  <ScaleCrop>false</ScaleCrop>
  <HeadingPairs>
    <vt:vector size="4" baseType="variant">
      <vt:variant>
        <vt:lpstr>Theme</vt:lpstr>
      </vt:variant>
      <vt:variant>
        <vt:i4>1</vt:i4>
      </vt:variant>
      <vt:variant>
        <vt:lpstr>Slide Titles</vt:lpstr>
      </vt:variant>
      <vt:variant>
        <vt:i4>108</vt:i4>
      </vt:variant>
    </vt:vector>
  </HeadingPairs>
  <TitlesOfParts>
    <vt:vector size="109" baseType="lpstr">
      <vt:lpstr>Paper</vt:lpstr>
      <vt:lpstr>Deeper Training and Learning</vt:lpstr>
      <vt:lpstr>What is this course?</vt:lpstr>
      <vt:lpstr>Thanked for teaching?</vt:lpstr>
      <vt:lpstr>What’s in it for you?</vt:lpstr>
      <vt:lpstr>  Not bad, huh? </vt:lpstr>
      <vt:lpstr>Module 1: Starting with the Audience</vt:lpstr>
      <vt:lpstr>The learning journey requires two things</vt:lpstr>
      <vt:lpstr>The beginning</vt:lpstr>
      <vt:lpstr>The beginning</vt:lpstr>
      <vt:lpstr>The beginning</vt:lpstr>
      <vt:lpstr>The beginning</vt:lpstr>
      <vt:lpstr>The other half </vt:lpstr>
      <vt:lpstr>The goal</vt:lpstr>
      <vt:lpstr>The goal</vt:lpstr>
      <vt:lpstr>The goal</vt:lpstr>
      <vt:lpstr>The goal</vt:lpstr>
      <vt:lpstr>The goal</vt:lpstr>
      <vt:lpstr>The goal</vt:lpstr>
      <vt:lpstr>The goal</vt:lpstr>
      <vt:lpstr>What does success look like?</vt:lpstr>
      <vt:lpstr>What does success look like?</vt:lpstr>
      <vt:lpstr>What does success look like?</vt:lpstr>
      <vt:lpstr>Bloom’s taxonomy</vt:lpstr>
      <vt:lpstr>PowerPoint Presentation</vt:lpstr>
      <vt:lpstr>Bloom’s taxonomy</vt:lpstr>
      <vt:lpstr>What are the bloom’s levels for these learning outcomes? </vt:lpstr>
      <vt:lpstr>Module 2: The Attention Wave</vt:lpstr>
      <vt:lpstr>The spice of learning</vt:lpstr>
      <vt:lpstr>The spice of learning</vt:lpstr>
      <vt:lpstr>PowerPoint Presentation</vt:lpstr>
      <vt:lpstr>The boring code</vt:lpstr>
      <vt:lpstr>The fascination window</vt:lpstr>
      <vt:lpstr>The fascination window</vt:lpstr>
      <vt:lpstr>The fascination window</vt:lpstr>
      <vt:lpstr>The fascination window</vt:lpstr>
      <vt:lpstr>PowerPoint Presentation</vt:lpstr>
      <vt:lpstr>How to add variety –  this isn’t a complete list!</vt:lpstr>
      <vt:lpstr>Module 3: Everyone’s Favourite Radio Station</vt:lpstr>
      <vt:lpstr>Literally selling your content</vt:lpstr>
      <vt:lpstr>Literally selling your content</vt:lpstr>
      <vt:lpstr>Literally selling your content</vt:lpstr>
      <vt:lpstr>The best radio station - WIIFM</vt:lpstr>
      <vt:lpstr>Motivating your learners</vt:lpstr>
      <vt:lpstr>Motivating your learners</vt:lpstr>
      <vt:lpstr>What your training does and why they should care</vt:lpstr>
      <vt:lpstr>Module 4: The B&amp;W Principle</vt:lpstr>
      <vt:lpstr>This course’s design</vt:lpstr>
      <vt:lpstr>Cliché wisdom</vt:lpstr>
      <vt:lpstr>Continuing cliché wisdom</vt:lpstr>
      <vt:lpstr>The BnW Factor</vt:lpstr>
      <vt:lpstr>The BnW Factor</vt:lpstr>
      <vt:lpstr>PowerPoint Presentation</vt:lpstr>
      <vt:lpstr>Module 5: Lessons from Hollywood</vt:lpstr>
      <vt:lpstr>Straight out of the movies</vt:lpstr>
      <vt:lpstr>Straight out of the movies</vt:lpstr>
      <vt:lpstr>Teasers in learning</vt:lpstr>
      <vt:lpstr>Teasers in learning</vt:lpstr>
      <vt:lpstr>Module 6: Language that Leads Learning</vt:lpstr>
      <vt:lpstr>Sales gimmick? Or teaching resource? </vt:lpstr>
      <vt:lpstr>Sales gimmick? Or teaching resource? </vt:lpstr>
      <vt:lpstr>Sales gimmick? Or teaching resource? </vt:lpstr>
      <vt:lpstr>Why this works</vt:lpstr>
      <vt:lpstr>Being abstract or concrete</vt:lpstr>
      <vt:lpstr>Grammar interlude</vt:lpstr>
      <vt:lpstr>Grammar interlude</vt:lpstr>
      <vt:lpstr>Nominalisations in learning</vt:lpstr>
      <vt:lpstr>Examples of nominalised text</vt:lpstr>
      <vt:lpstr>Module 7: The Learning Loop</vt:lpstr>
      <vt:lpstr>The learning resource framework</vt:lpstr>
      <vt:lpstr>4MAT – Phase 1</vt:lpstr>
      <vt:lpstr>4MAT – Phase 2</vt:lpstr>
      <vt:lpstr>4MAT – Phase 3</vt:lpstr>
      <vt:lpstr>4MAT – Phase 4</vt:lpstr>
      <vt:lpstr>Module 8: The Ultimate Teaching Tool</vt:lpstr>
      <vt:lpstr>Talk about a bold claim…</vt:lpstr>
      <vt:lpstr>The problem with stories</vt:lpstr>
      <vt:lpstr>Solutions</vt:lpstr>
      <vt:lpstr>The story layers</vt:lpstr>
      <vt:lpstr>The story layers</vt:lpstr>
      <vt:lpstr>Weaving the story layers</vt:lpstr>
      <vt:lpstr>Stories can be that simple</vt:lpstr>
      <vt:lpstr>Module 9: Teaching like a Child</vt:lpstr>
      <vt:lpstr>Through the eyes of a child</vt:lpstr>
      <vt:lpstr>Through the eyes of a child</vt:lpstr>
      <vt:lpstr>Through the eyes of a child</vt:lpstr>
      <vt:lpstr>Through the eyes of a child</vt:lpstr>
      <vt:lpstr>Through the eyes of a child</vt:lpstr>
      <vt:lpstr>The value of emotional states</vt:lpstr>
      <vt:lpstr>Emotions and learning</vt:lpstr>
      <vt:lpstr>Emotions and learning</vt:lpstr>
      <vt:lpstr>Module 10: Negative Space and Positive Thoughts</vt:lpstr>
      <vt:lpstr>A tip right out of art school</vt:lpstr>
      <vt:lpstr>PowerPoint Presentation</vt:lpstr>
      <vt:lpstr>Drawing the eye and the mind</vt:lpstr>
      <vt:lpstr>Drawing the eye and the mind</vt:lpstr>
      <vt:lpstr>Drawing the eye and the mind</vt:lpstr>
      <vt:lpstr>Module 11: Review</vt:lpstr>
      <vt:lpstr>Reviewing the Learning Outcomes</vt:lpstr>
      <vt:lpstr>Reviewing the Learning Outcomes</vt:lpstr>
      <vt:lpstr>Reviewing the Learning Outcomes</vt:lpstr>
      <vt:lpstr>Reviewing the Learning Outcomes</vt:lpstr>
      <vt:lpstr>Reviewing the Learning Outcomes</vt:lpstr>
      <vt:lpstr>Reviewing the Learning Outcomes</vt:lpstr>
      <vt:lpstr>Reviewing the Learning Outcomes</vt:lpstr>
      <vt:lpstr>Reviewing the Learning Outcomes</vt:lpstr>
      <vt:lpstr>Reviewing the Learning Outcomes</vt:lpstr>
      <vt:lpstr>What now?</vt:lpstr>
      <vt:lpstr>What now?</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Deep Training and Learning</dc:title>
  <dc:creator>Will</dc:creator>
  <cp:lastModifiedBy>Will</cp:lastModifiedBy>
  <cp:revision>67</cp:revision>
  <dcterms:created xsi:type="dcterms:W3CDTF">2022-07-13T11:17:19Z</dcterms:created>
  <dcterms:modified xsi:type="dcterms:W3CDTF">2022-07-16T14:09:15Z</dcterms:modified>
</cp:coreProperties>
</file>