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60"/>
  </p:notesMasterIdLst>
  <p:sldIdLst>
    <p:sldId id="256" r:id="rId2"/>
    <p:sldId id="409" r:id="rId3"/>
    <p:sldId id="258" r:id="rId4"/>
    <p:sldId id="257" r:id="rId5"/>
    <p:sldId id="270" r:id="rId6"/>
    <p:sldId id="259" r:id="rId7"/>
    <p:sldId id="260" r:id="rId8"/>
    <p:sldId id="261" r:id="rId9"/>
    <p:sldId id="262" r:id="rId10"/>
    <p:sldId id="263" r:id="rId11"/>
    <p:sldId id="264" r:id="rId12"/>
    <p:sldId id="265" r:id="rId13"/>
    <p:sldId id="266" r:id="rId14"/>
    <p:sldId id="267" r:id="rId15"/>
    <p:sldId id="268" r:id="rId16"/>
    <p:sldId id="269"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8" r:id="rId60"/>
    <p:sldId id="319" r:id="rId61"/>
    <p:sldId id="320" r:id="rId62"/>
    <p:sldId id="321" r:id="rId63"/>
    <p:sldId id="322" r:id="rId64"/>
    <p:sldId id="323" r:id="rId65"/>
    <p:sldId id="313" r:id="rId66"/>
    <p:sldId id="314" r:id="rId67"/>
    <p:sldId id="315" r:id="rId68"/>
    <p:sldId id="316" r:id="rId69"/>
    <p:sldId id="317"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74" r:id="rId84"/>
    <p:sldId id="375" r:id="rId85"/>
    <p:sldId id="376" r:id="rId86"/>
    <p:sldId id="377" r:id="rId87"/>
    <p:sldId id="378" r:id="rId88"/>
    <p:sldId id="379" r:id="rId89"/>
    <p:sldId id="380" r:id="rId90"/>
    <p:sldId id="381" r:id="rId91"/>
    <p:sldId id="382" r:id="rId92"/>
    <p:sldId id="410" r:id="rId93"/>
    <p:sldId id="411" r:id="rId94"/>
    <p:sldId id="337" r:id="rId95"/>
    <p:sldId id="339" r:id="rId96"/>
    <p:sldId id="340" r:id="rId97"/>
    <p:sldId id="341" r:id="rId98"/>
    <p:sldId id="342" r:id="rId99"/>
    <p:sldId id="343" r:id="rId100"/>
    <p:sldId id="344" r:id="rId101"/>
    <p:sldId id="345" r:id="rId102"/>
    <p:sldId id="346" r:id="rId103"/>
    <p:sldId id="347" r:id="rId104"/>
    <p:sldId id="348" r:id="rId105"/>
    <p:sldId id="354" r:id="rId106"/>
    <p:sldId id="355" r:id="rId107"/>
    <p:sldId id="356" r:id="rId108"/>
    <p:sldId id="357" r:id="rId109"/>
    <p:sldId id="358" r:id="rId110"/>
    <p:sldId id="367" r:id="rId111"/>
    <p:sldId id="368" r:id="rId112"/>
    <p:sldId id="349" r:id="rId113"/>
    <p:sldId id="350" r:id="rId114"/>
    <p:sldId id="351" r:id="rId115"/>
    <p:sldId id="352" r:id="rId116"/>
    <p:sldId id="353" r:id="rId117"/>
    <p:sldId id="359" r:id="rId118"/>
    <p:sldId id="360" r:id="rId119"/>
    <p:sldId id="361" r:id="rId120"/>
    <p:sldId id="362" r:id="rId121"/>
    <p:sldId id="363" r:id="rId122"/>
    <p:sldId id="364" r:id="rId123"/>
    <p:sldId id="365" r:id="rId124"/>
    <p:sldId id="366" r:id="rId125"/>
    <p:sldId id="369" r:id="rId126"/>
    <p:sldId id="370" r:id="rId127"/>
    <p:sldId id="371" r:id="rId128"/>
    <p:sldId id="372" r:id="rId129"/>
    <p:sldId id="383" r:id="rId130"/>
    <p:sldId id="385" r:id="rId131"/>
    <p:sldId id="384" r:id="rId132"/>
    <p:sldId id="386" r:id="rId133"/>
    <p:sldId id="387" r:id="rId134"/>
    <p:sldId id="388" r:id="rId135"/>
    <p:sldId id="389" r:id="rId136"/>
    <p:sldId id="390" r:id="rId137"/>
    <p:sldId id="391" r:id="rId138"/>
    <p:sldId id="392" r:id="rId139"/>
    <p:sldId id="412" r:id="rId140"/>
    <p:sldId id="393" r:id="rId141"/>
    <p:sldId id="394" r:id="rId142"/>
    <p:sldId id="395" r:id="rId143"/>
    <p:sldId id="396" r:id="rId144"/>
    <p:sldId id="397" r:id="rId145"/>
    <p:sldId id="413" r:id="rId146"/>
    <p:sldId id="414" r:id="rId147"/>
    <p:sldId id="399" r:id="rId148"/>
    <p:sldId id="398" r:id="rId149"/>
    <p:sldId id="400" r:id="rId150"/>
    <p:sldId id="415" r:id="rId151"/>
    <p:sldId id="401" r:id="rId152"/>
    <p:sldId id="416" r:id="rId153"/>
    <p:sldId id="402" r:id="rId154"/>
    <p:sldId id="403" r:id="rId155"/>
    <p:sldId id="404" r:id="rId156"/>
    <p:sldId id="405" r:id="rId157"/>
    <p:sldId id="407" r:id="rId158"/>
    <p:sldId id="408" r:id="rId1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59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E20B9A-0176-453B-ADF0-B23F8A36E75B}" type="datetimeFigureOut">
              <a:rPr lang="en-AU" smtClean="0"/>
              <a:t>17/07/2022</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5BCD46-163D-47E1-B2A4-13CF314B6737}" type="slidenum">
              <a:rPr lang="en-AU" smtClean="0"/>
              <a:t>‹#›</a:t>
            </a:fld>
            <a:endParaRPr lang="en-AU"/>
          </a:p>
        </p:txBody>
      </p:sp>
    </p:spTree>
    <p:extLst>
      <p:ext uri="{BB962C8B-B14F-4D97-AF65-F5344CB8AC3E}">
        <p14:creationId xmlns:p14="http://schemas.microsoft.com/office/powerpoint/2010/main" val="3016368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65BCD46-163D-47E1-B2A4-13CF314B6737}" type="slidenum">
              <a:rPr lang="en-AU" smtClean="0"/>
              <a:t>138</a:t>
            </a:fld>
            <a:endParaRPr lang="en-AU"/>
          </a:p>
        </p:txBody>
      </p:sp>
    </p:spTree>
    <p:extLst>
      <p:ext uri="{BB962C8B-B14F-4D97-AF65-F5344CB8AC3E}">
        <p14:creationId xmlns:p14="http://schemas.microsoft.com/office/powerpoint/2010/main" val="2855662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A82A1FD-22B6-40B9-9045-0D67123FF99B}" type="datetime1">
              <a:rPr lang="en-AU" smtClean="0"/>
              <a:t>17/07/2022</a:t>
            </a:fld>
            <a:endParaRPr lang="en-AU"/>
          </a:p>
        </p:txBody>
      </p:sp>
      <p:sp>
        <p:nvSpPr>
          <p:cNvPr id="5" name="Footer Placeholder 4"/>
          <p:cNvSpPr>
            <a:spLocks noGrp="1"/>
          </p:cNvSpPr>
          <p:nvPr>
            <p:ph type="ftr" sz="quarter" idx="11"/>
          </p:nvPr>
        </p:nvSpPr>
        <p:spPr/>
        <p:txBody>
          <a:bodyPr/>
          <a:lstStyle/>
          <a:p>
            <a:endParaRPr lang="en-AU"/>
          </a:p>
        </p:txBody>
      </p:sp>
      <p:sp>
        <p:nvSpPr>
          <p:cNvPr id="9" name="Rectangle 8"/>
          <p:cNvSpPr/>
          <p:nvPr/>
        </p:nvSpPr>
        <p:spPr>
          <a:xfrm>
            <a:off x="460587" y="2942602"/>
            <a:ext cx="9530575"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0096869" y="2944634"/>
            <a:ext cx="1587131"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0283619" y="3136658"/>
            <a:ext cx="1213632"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93978" y="3055622"/>
            <a:ext cx="9263793"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10382435" y="4625268"/>
            <a:ext cx="1016000" cy="457200"/>
          </a:xfrm>
        </p:spPr>
        <p:txBody>
          <a:bodyPr/>
          <a:lstStyle>
            <a:lvl1pPr algn="ctr">
              <a:defRPr sz="2800">
                <a:solidFill>
                  <a:schemeClr val="accent1">
                    <a:lumMod val="50000"/>
                  </a:schemeClr>
                </a:solidFill>
              </a:defRPr>
            </a:lvl1pPr>
          </a:lstStyle>
          <a:p>
            <a:fld id="{75856035-CAFF-4FF9-851C-C2B1C2F56CC2}" type="slidenum">
              <a:rPr lang="en-AU" smtClean="0"/>
              <a:t>‹#›</a:t>
            </a:fld>
            <a:endParaRPr lang="en-AU"/>
          </a:p>
        </p:txBody>
      </p:sp>
      <p:sp>
        <p:nvSpPr>
          <p:cNvPr id="11" name="Rectangle 10"/>
          <p:cNvSpPr/>
          <p:nvPr/>
        </p:nvSpPr>
        <p:spPr>
          <a:xfrm>
            <a:off x="722429" y="4559277"/>
            <a:ext cx="9006888"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18628" y="3139440"/>
            <a:ext cx="9014491"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857073" y="4648200"/>
            <a:ext cx="87376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806273" y="3227034"/>
            <a:ext cx="88392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209631-53FA-4E27-A5CA-A824C3F07241}" type="datetime1">
              <a:rPr lang="en-AU" smtClean="0"/>
              <a:t>17/07/2022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5856035-CAFF-4FF9-851C-C2B1C2F56CC2}"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CD697471-1D5C-42F7-AD53-829248152AF5}" type="datetime1">
              <a:rPr lang="en-AU" smtClean="0"/>
              <a:t>17/07/2022</a:t>
            </a:fld>
            <a:endParaRPr lang="en-AU"/>
          </a:p>
        </p:txBody>
      </p:sp>
      <p:sp>
        <p:nvSpPr>
          <p:cNvPr id="13" name="Rectangle 12"/>
          <p:cNvSpPr/>
          <p:nvPr/>
        </p:nvSpPr>
        <p:spPr>
          <a:xfrm>
            <a:off x="602635" y="2946400"/>
            <a:ext cx="11020213"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56875" y="3048000"/>
            <a:ext cx="10711733"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5856035-CAFF-4FF9-851C-C2B1C2F56CC2}" type="slidenum">
              <a:rPr lang="en-AU" smtClean="0"/>
              <a:t>‹#›</a:t>
            </a:fld>
            <a:endParaRPr lang="en-AU"/>
          </a:p>
        </p:txBody>
      </p:sp>
      <p:sp>
        <p:nvSpPr>
          <p:cNvPr id="2" name="Title 1"/>
          <p:cNvSpPr>
            <a:spLocks noGrp="1"/>
          </p:cNvSpPr>
          <p:nvPr>
            <p:ph type="title"/>
          </p:nvPr>
        </p:nvSpPr>
        <p:spPr>
          <a:xfrm>
            <a:off x="981941" y="3200400"/>
            <a:ext cx="102616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900661" y="4541521"/>
            <a:ext cx="1042416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81941" y="4607511"/>
            <a:ext cx="102616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901010" y="3124200"/>
            <a:ext cx="10423465"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68171" y="408373"/>
            <a:ext cx="11014229"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68171" y="1719071"/>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719071"/>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9705C2F-B486-4052-9222-BFC49792586D}" type="datetime1">
              <a:rPr lang="en-AU" smtClean="0"/>
              <a:t>17/07/2022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5856035-CAFF-4FF9-851C-C2B1C2F56CC2}"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68171" y="408373"/>
            <a:ext cx="11014229"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68171" y="1722438"/>
            <a:ext cx="5386917"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68171" y="2438400"/>
            <a:ext cx="5386917"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3368" y="1722438"/>
            <a:ext cx="5389033"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438400"/>
            <a:ext cx="5389033"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69CAE2F-32B5-48D8-8ADA-0C07BA428CFA}" type="datetime1">
              <a:rPr lang="en-AU" smtClean="0"/>
              <a:t>17/07/2022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5856035-CAFF-4FF9-851C-C2B1C2F56CC2}"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572401-843D-4EFD-8DC7-5F7A14784337}" type="datetime1">
              <a:rPr lang="en-AU" smtClean="0"/>
              <a:t>17/07/2022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5856035-CAFF-4FF9-851C-C2B1C2F56CC2}"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FF2B359E-6187-47AB-8ED8-360B39CD8D77}" type="datetime1">
              <a:rPr lang="en-AU" smtClean="0"/>
              <a:t>17/07/2022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75856035-CAFF-4FF9-851C-C2B1C2F56CC2}"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81600" y="685800"/>
            <a:ext cx="6096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7BE237B-6FC0-4F08-B0E3-85256F6B5F75}" type="datetime1">
              <a:rPr lang="en-AU" smtClean="0"/>
              <a:t>17/07/2022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5856035-CAFF-4FF9-851C-C2B1C2F56CC2}" type="slidenum">
              <a:rPr lang="en-AU" smtClean="0"/>
              <a:t>‹#›</a:t>
            </a:fld>
            <a:endParaRPr lang="en-AU"/>
          </a:p>
        </p:txBody>
      </p:sp>
      <p:sp>
        <p:nvSpPr>
          <p:cNvPr id="8" name="Rectangle 7"/>
          <p:cNvSpPr/>
          <p:nvPr/>
        </p:nvSpPr>
        <p:spPr>
          <a:xfrm>
            <a:off x="746712" y="1505712"/>
            <a:ext cx="3622088"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2254" y="1642472"/>
            <a:ext cx="3311005"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1025334" y="2971800"/>
            <a:ext cx="3064845"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1025334" y="1734312"/>
            <a:ext cx="3064845"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914400" y="621437"/>
            <a:ext cx="103632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E24FFBAA-E493-458E-8569-09C96BD59F68}" type="datetime1">
              <a:rPr lang="en-AU" smtClean="0"/>
              <a:t>17/07/2022</a:t>
            </a:fld>
            <a:endParaRPr lang="en-AU"/>
          </a:p>
        </p:txBody>
      </p:sp>
      <p:sp>
        <p:nvSpPr>
          <p:cNvPr id="7" name="Slide Number Placeholder 6"/>
          <p:cNvSpPr>
            <a:spLocks noGrp="1"/>
          </p:cNvSpPr>
          <p:nvPr>
            <p:ph type="sldNum" sz="quarter" idx="12"/>
          </p:nvPr>
        </p:nvSpPr>
        <p:spPr/>
        <p:txBody>
          <a:bodyPr/>
          <a:lstStyle/>
          <a:p>
            <a:fld id="{75856035-CAFF-4FF9-851C-C2B1C2F56CC2}" type="slidenum">
              <a:rPr lang="en-AU" smtClean="0"/>
              <a:t>‹#›</a:t>
            </a:fld>
            <a:endParaRPr lang="en-AU"/>
          </a:p>
        </p:txBody>
      </p:sp>
      <p:sp>
        <p:nvSpPr>
          <p:cNvPr id="10" name="Rectangle 9"/>
          <p:cNvSpPr/>
          <p:nvPr/>
        </p:nvSpPr>
        <p:spPr>
          <a:xfrm>
            <a:off x="914400" y="4953000"/>
            <a:ext cx="103632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016000" y="5029200"/>
            <a:ext cx="10134353"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AU"/>
          </a:p>
        </p:txBody>
      </p:sp>
      <p:sp>
        <p:nvSpPr>
          <p:cNvPr id="13" name="Rectangle 12"/>
          <p:cNvSpPr/>
          <p:nvPr/>
        </p:nvSpPr>
        <p:spPr>
          <a:xfrm>
            <a:off x="1219200" y="5638800"/>
            <a:ext cx="9771352"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07452" y="5074920"/>
            <a:ext cx="10594848"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1275052" y="5656557"/>
            <a:ext cx="9659648"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1219200" y="5105401"/>
            <a:ext cx="9771352"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BC996C-645D-4374-A250-A179EF820421}" type="datetime1">
              <a:rPr lang="en-AU" smtClean="0"/>
              <a:t>17/07/2022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5856035-CAFF-4FF9-851C-C2B1C2F56CC2}"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148936" y="228600"/>
            <a:ext cx="247904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9273634" y="351410"/>
            <a:ext cx="2229647"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9398103" y="395428"/>
            <a:ext cx="1980708"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381000"/>
            <a:ext cx="82296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753D37-ED83-42EB-9E7E-5B368AC064AA}" type="datetime1">
              <a:rPr lang="en-AU" smtClean="0"/>
              <a:t>17/07/2022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5856035-CAFF-4FF9-851C-C2B1C2F56CC2}"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609600" y="1752601"/>
            <a:ext cx="109728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2"/>
                </a:solidFill>
              </a:defRPr>
            </a:lvl1pPr>
          </a:lstStyle>
          <a:p>
            <a:fld id="{1085FDDB-76AE-4B49-B4DD-1D968B7022E4}" type="datetime1">
              <a:rPr lang="en-AU" smtClean="0"/>
              <a:t>17/07/2022</a:t>
            </a:fld>
            <a:endParaRPr lang="en-AU"/>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2"/>
                </a:solidFill>
              </a:defRPr>
            </a:lvl1pPr>
          </a:lstStyle>
          <a:p>
            <a:endParaRPr lang="en-AU"/>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2"/>
                </a:solidFill>
              </a:defRPr>
            </a:lvl1pPr>
          </a:lstStyle>
          <a:p>
            <a:fld id="{75856035-CAFF-4FF9-851C-C2B1C2F56CC2}" type="slidenum">
              <a:rPr lang="en-AU" smtClean="0"/>
              <a:t>‹#›</a:t>
            </a:fld>
            <a:endParaRPr lang="en-AU"/>
          </a:p>
        </p:txBody>
      </p:sp>
      <p:sp>
        <p:nvSpPr>
          <p:cNvPr id="9" name="Rectangle 8"/>
          <p:cNvSpPr/>
          <p:nvPr/>
        </p:nvSpPr>
        <p:spPr>
          <a:xfrm>
            <a:off x="365760" y="278166"/>
            <a:ext cx="1146048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497151" y="372862"/>
            <a:ext cx="11174027"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68171" y="408373"/>
            <a:ext cx="11014229"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linkedin.com/in/battenwilliam/" TargetMode="External"/><Relationship Id="rId2" Type="http://schemas.openxmlformats.org/officeDocument/2006/relationships/hyperlink" Target="https://williamtbatten.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5.xml"/><Relationship Id="rId1" Type="http://schemas.openxmlformats.org/officeDocument/2006/relationships/slideLayout" Target="../slideLayouts/slideLayout3.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6.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5.xml"/><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7.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8.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9.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0.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1.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4.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7.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3.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8.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9.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20.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21.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2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2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24.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2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2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27.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28.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29.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30.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31.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3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3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34.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3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3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37.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38.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39.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40.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41.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4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4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44.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4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4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47.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48.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49.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50.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51.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5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5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54.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5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5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57.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58.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59.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60.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61.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6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6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64.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6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6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67.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3.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68.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2.png"/><Relationship Id="rId7" Type="http://schemas.openxmlformats.org/officeDocument/2006/relationships/slide" Target="slide147.xml"/><Relationship Id="rId2" Type="http://schemas.openxmlformats.org/officeDocument/2006/relationships/hyperlink" Target="https://www.regexpal.com/" TargetMode="External"/><Relationship Id="rId1" Type="http://schemas.openxmlformats.org/officeDocument/2006/relationships/slideLayout" Target="../slideLayouts/slideLayout2.xml"/><Relationship Id="rId6" Type="http://schemas.openxmlformats.org/officeDocument/2006/relationships/slide" Target="slide94.xml"/><Relationship Id="rId5" Type="http://schemas.openxmlformats.org/officeDocument/2006/relationships/slide" Target="slide67.xml"/><Relationship Id="rId4" Type="http://schemas.openxmlformats.org/officeDocument/2006/relationships/slide" Target="slide17.xml"/></Relationships>
</file>

<file path=ppt/slides/_rels/slide69.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3.png"/><Relationship Id="rId7" Type="http://schemas.openxmlformats.org/officeDocument/2006/relationships/slide" Target="slide147.xml"/><Relationship Id="rId2" Type="http://schemas.openxmlformats.org/officeDocument/2006/relationships/hyperlink" Target="https://www.regexpal.com/" TargetMode="External"/><Relationship Id="rId1" Type="http://schemas.openxmlformats.org/officeDocument/2006/relationships/slideLayout" Target="../slideLayouts/slideLayout2.xml"/><Relationship Id="rId6" Type="http://schemas.openxmlformats.org/officeDocument/2006/relationships/slide" Target="slide94.xml"/><Relationship Id="rId5" Type="http://schemas.openxmlformats.org/officeDocument/2006/relationships/slide" Target="slide67.xml"/><Relationship Id="rId4" Type="http://schemas.openxmlformats.org/officeDocument/2006/relationships/slide" Target="slide17.xml"/></Relationships>
</file>

<file path=ppt/slides/_rels/slide70.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71.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7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73.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hyperlink" Target="https://en.wikipedia.org/wiki/Color" TargetMode="External"/><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74.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75.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76.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9.png"/><Relationship Id="rId7" Type="http://schemas.openxmlformats.org/officeDocument/2006/relationships/slide" Target="slide147.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slide" Target="slide94.xml"/><Relationship Id="rId5" Type="http://schemas.openxmlformats.org/officeDocument/2006/relationships/slide" Target="slide67.xml"/><Relationship Id="rId4" Type="http://schemas.openxmlformats.org/officeDocument/2006/relationships/slide" Target="slide17.xml"/></Relationships>
</file>

<file path=ppt/slides/_rels/slide77.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10.png"/><Relationship Id="rId7" Type="http://schemas.openxmlformats.org/officeDocument/2006/relationships/slide" Target="slide147.xml"/><Relationship Id="rId2" Type="http://schemas.openxmlformats.org/officeDocument/2006/relationships/hyperlink" Target="https://cyberchef.org/" TargetMode="External"/><Relationship Id="rId1" Type="http://schemas.openxmlformats.org/officeDocument/2006/relationships/slideLayout" Target="../slideLayouts/slideLayout2.xml"/><Relationship Id="rId6" Type="http://schemas.openxmlformats.org/officeDocument/2006/relationships/slide" Target="slide94.xml"/><Relationship Id="rId5" Type="http://schemas.openxmlformats.org/officeDocument/2006/relationships/slide" Target="slide67.xml"/><Relationship Id="rId4" Type="http://schemas.openxmlformats.org/officeDocument/2006/relationships/slide" Target="slide17.xml"/></Relationships>
</file>

<file path=ppt/slides/_rels/slide78.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79.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hyperlink" Target="https://cyberchef.org/#recipe=Regular_expression('User%20defined','',true,true,false,false,false,false,'Highlight%20matches')&amp;input=4oCcVGhlIGNob2ljZSBvZiBmYXZvcnMgaXMgcGVyc29uYWwgdG8gdGhlIGhvc3RzLCB3aG8gbWlnaHQgbWFrZSBvciBidXkgcGFydHkgZmF2b3VycyBmb3IgdGhlaXIgZXZlbnQuIFRoZSBtYWluIGZhY3RvcnMgaW4gdGhpcyBkZWNpc2lvbiBhcmUgYnVkZ2V0LCB0aGUgbnVtYmVyIG9mIGd1ZXN0cywgdGhlIGxvbmdldml0eSBvciBzaGVsZiBsaWZlIG9mIHRoZSBjaG9zZW4gZmF2b3IsIGFuZCB0aGUgdGltZSBhdmFpbGFibGUgZm9yIG1ha2luZyBvciBzaG9wcGluZyBmb3IgZmF2b3Vycy4gVGhlIGxvbmdldml0eSBvZiB0aGUgZmF2b3IgZGVwZW5kcyBvbiB3aGV0aGVyIG9yIG5vdCBpdCBpcyBlZGlibGUgb3Igd291bGQgb3RoZXJ3aXNlIHNwb2lsLCBzdWNoIGFzIGZyZXNoIGZsb3dlcnMu4oCdCg" TargetMode="External"/><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80.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hyperlink" Target="https://en.wikipedia.org/wiki/Party_favor" TargetMode="External"/><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81.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8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8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84.xml.rels><?xml version="1.0" encoding="UTF-8" standalone="yes"?>
<Relationships xmlns="http://schemas.openxmlformats.org/package/2006/relationships"><Relationship Id="rId8" Type="http://schemas.openxmlformats.org/officeDocument/2006/relationships/slide" Target="slide94.xml"/><Relationship Id="rId3" Type="http://schemas.openxmlformats.org/officeDocument/2006/relationships/hyperlink" Target="https://raw.githubusercontent.com/eneko/data-repository/master/data/words.txt" TargetMode="External"/><Relationship Id="rId7" Type="http://schemas.openxmlformats.org/officeDocument/2006/relationships/slide" Target="slide6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slide" Target="slide17.xml"/><Relationship Id="rId5" Type="http://schemas.openxmlformats.org/officeDocument/2006/relationships/image" Target="../media/image12.wmf"/><Relationship Id="rId10" Type="http://schemas.openxmlformats.org/officeDocument/2006/relationships/slide" Target="slide5.xml"/><Relationship Id="rId4" Type="http://schemas.openxmlformats.org/officeDocument/2006/relationships/oleObject" Target="../embeddings/oleObject1.bin"/><Relationship Id="rId9" Type="http://schemas.openxmlformats.org/officeDocument/2006/relationships/slide" Target="slide147.xml"/></Relationships>
</file>

<file path=ppt/slides/_rels/slide85.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hyperlink" Target="https://notepad-plus-plus.org/downloads/" TargetMode="External"/><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86.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87.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88.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89.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90.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91.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9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9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94.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3.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9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9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97.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98.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hyperlink" Target="https://en.wikipedia.org/wiki/Australia" TargetMode="External"/><Relationship Id="rId7" Type="http://schemas.openxmlformats.org/officeDocument/2006/relationships/slide" Target="slide147.xml"/><Relationship Id="rId2" Type="http://schemas.openxmlformats.org/officeDocument/2006/relationships/hyperlink" Target="https://cyberchef.org/#recipe=Regular_expression('User%20defined','',true,true,false,false,false,false,'Highlight%20matches')&amp;input=4oCcQXVzdHJhbGlhLCBvZmZpY2lhbGx5IHRoZSBDb21tb253ZWFsdGggb2YgQXVzdHJhbGlhLCBpcyBhIHNvdmVyZWlnbiBjb3VudHJ5IGNvbXByaXNpbmcgdGhlIG1haW5sYW5kIG9mIHRoZSBBdXN0cmFsaWFuIGNvbnRpbmVudCwgdGhlIGlzbGFuZCBvZiBUYXNtYW5pYSwgYW5kIG51bWVyb3VzIHNtYWxsZXIgaXNsYW5kcy4gV2l0aCBhbiBhcmVhIG9mIDcsNjE3LDkzMCBzcXVhcmUga2lsb21ldHJlcyAoMiw5NDEsMzAwIHNxIG1pKSwgQXVzdHJhbGlhIGlzIHRoZSBsYXJnZXN0IGNvdW50cnkgYnkgYXJlYSBpbiBPY2VhbmlhIGFuZCB0aGUgd29ybGQncyBzaXh0aC1sYXJnZXN0IGNvdW50cnku4oCdCg" TargetMode="External"/><Relationship Id="rId1" Type="http://schemas.openxmlformats.org/officeDocument/2006/relationships/slideLayout" Target="../slideLayouts/slideLayout2.xml"/><Relationship Id="rId6" Type="http://schemas.openxmlformats.org/officeDocument/2006/relationships/slide" Target="slide94.xml"/><Relationship Id="rId5" Type="http://schemas.openxmlformats.org/officeDocument/2006/relationships/slide" Target="slide67.xml"/><Relationship Id="rId4" Type="http://schemas.openxmlformats.org/officeDocument/2006/relationships/slide" Target="slide17.xml"/></Relationships>
</file>

<file path=ppt/slides/_rels/slide99.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00.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01.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0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0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04.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0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0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07.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08.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109.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10.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slide" Target="slide36.xml"/><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111.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1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1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14.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1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1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17.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18.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19.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hyperlink" Target="https://cyberchef.org/#recipe=Regular_expression('User%20defined','%5B%5Emany%5D%5B%5Erules%5D%5B%5Emake%5D%5B%5Egreat%5D%5B%5Ethings%5D',false,true,false,false,false,false,'Highlight%20matches')" TargetMode="External"/><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120.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21.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2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2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24.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2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2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27.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28.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slide" Target="slide88.xml"/><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129.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130.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31.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3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3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34.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3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3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37.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38.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139.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40.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41.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4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4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44.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hyperlink" Target="https://cyberchef.org/#recipe=Regular_expression('User%20defined','%5C%5Cbdog%5C%5Cb',true,true,false,false,false,false,'Highlight%20matches')&amp;input=4oCcTXkgZG9nZ29uZSBkb2cgY2hld2VkIG15IGRvZy1lYXJlZCBib29rIG9uIGVuZG9nZW5pYyBjb3VudGVyZG9nbWF0aXNtLuKAnQo" TargetMode="External"/><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14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4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47.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3.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48.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49.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50.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51.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52.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53.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54.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slide" Target="slide5.xml"/><Relationship Id="rId2" Type="http://schemas.openxmlformats.org/officeDocument/2006/relationships/hyperlink" Target="https://cyberchef.org/#recipe=Regular_expression('Email%20address','(?:%5B%5C%5Cu00A0-%5C%5CuD7FF%5C%5CuE000-%5C%5CuFFFFa-z0-9!%23$%25%26%5C'*%2B/%3D?%5E_%60%7B%7C%7D~-%5D%2B(?:%5C%5C.%5B%5C%5Cu00A0-%5C%5CuD7FF%5C%5CuE000-%5C%5CuFFFFa-z0-9!%23$%25%26%5C'*%2B/%3D?%5E_%60%7B%7C%7D~-%5D%2B)*%7C%22(?:%5B%5C%5Cx01-%5C%5Cx08%5C%5Cx0b%5C%5Cx0c%5C%5Cx0e-%5C%5Cx1f%5C%5Cx21%5C%5Cx23-%5C%5Cx5b%5C%5Cx5d-%5C%5Cx7f%5D%7C%5C%5C%5B%5C%5Cx01-%5C%5Cx09%5C%5Cx0b%5C%5Cx0c%5C%5Cx0e-%5C%5Cx7f%5D)*%22)@(?:(?:%5B%5C%5Cu00A0-%5C%5CuD7FF%5C%5CuE000-%5C%5CuFFFFa-z0-9%5D(?:%5B%5C%5Cu00A0-%5C%5CuD7FF%5C%5CuE000-%5C%5CuFFFF-a-z0-9-%5D*%5B%5C%5Cu00A0-%5C%5CuD7FF%5C%5CuE000-%5C%5CuFFFFa-z0-9%5D)?%5C%5C.)%2B%5B%5C%5Cu00A0-%5C%5CuD7FF%5C%5CuE000-%5C%5CuFFFFa-z0-9%5D(?:%5B%5C%5Cu00A0-%5C%5CuD7FF%5C%5CuE000-%5C%5CuFFFFa-z0-9-%5D*%5B%5C%5Cu00A0-%5C%5CuD7FF%5C%5CuE000-%5C%5CuFFFFa-z0-9%5D)?%7C%5C%5C%5B(?:(?:(2(5%5B0-5%5D%7C%5B0-4%5D%5B0-9%5D)%7C1%5B0-9%5D%5B0-9%5D%7C%5B1-9%5D?%5B0-9%5D))%5C%5C.)%7B3%7D%5C%5C%5D)',true,true,false,false,false,false,'Highlight%20matches')" TargetMode="External"/><Relationship Id="rId1" Type="http://schemas.openxmlformats.org/officeDocument/2006/relationships/slideLayout" Target="../slideLayouts/slideLayout2.xml"/><Relationship Id="rId6" Type="http://schemas.openxmlformats.org/officeDocument/2006/relationships/slide" Target="slide147.xml"/><Relationship Id="rId5" Type="http://schemas.openxmlformats.org/officeDocument/2006/relationships/slide" Target="slide94.xml"/><Relationship Id="rId4" Type="http://schemas.openxmlformats.org/officeDocument/2006/relationships/slide" Target="slide67.xml"/></Relationships>
</file>

<file path=ppt/slides/_rels/slide155.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5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slide" Target="slide17.xml"/><Relationship Id="rId1" Type="http://schemas.openxmlformats.org/officeDocument/2006/relationships/slideLayout" Target="../slideLayouts/slideLayout3.xml"/><Relationship Id="rId6" Type="http://schemas.openxmlformats.org/officeDocument/2006/relationships/slide" Target="slide5.xml"/><Relationship Id="rId5" Type="http://schemas.openxmlformats.org/officeDocument/2006/relationships/slide" Target="slide147.xml"/><Relationship Id="rId4" Type="http://schemas.openxmlformats.org/officeDocument/2006/relationships/slide" Target="slide94.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AU" dirty="0" smtClean="0"/>
              <a:t>By </a:t>
            </a:r>
            <a:r>
              <a:rPr lang="en-AU" dirty="0" err="1" smtClean="0"/>
              <a:t>william</a:t>
            </a:r>
            <a:r>
              <a:rPr lang="en-AU" dirty="0" smtClean="0"/>
              <a:t> t batten</a:t>
            </a:r>
            <a:endParaRPr lang="en-AU" dirty="0"/>
          </a:p>
        </p:txBody>
      </p:sp>
      <p:sp>
        <p:nvSpPr>
          <p:cNvPr id="2" name="Title 1"/>
          <p:cNvSpPr>
            <a:spLocks noGrp="1"/>
          </p:cNvSpPr>
          <p:nvPr>
            <p:ph type="ctrTitle"/>
          </p:nvPr>
        </p:nvSpPr>
        <p:spPr/>
        <p:txBody>
          <a:bodyPr/>
          <a:lstStyle/>
          <a:p>
            <a:r>
              <a:rPr lang="en-AU" dirty="0" smtClean="0"/>
              <a:t>Regular Expressions: basics</a:t>
            </a:r>
            <a:endParaRPr lang="en-AU" dirty="0"/>
          </a:p>
        </p:txBody>
      </p:sp>
      <p:sp>
        <p:nvSpPr>
          <p:cNvPr id="4" name="TextBox 3"/>
          <p:cNvSpPr txBox="1"/>
          <p:nvPr/>
        </p:nvSpPr>
        <p:spPr>
          <a:xfrm>
            <a:off x="983411" y="5771072"/>
            <a:ext cx="10296408" cy="646331"/>
          </a:xfrm>
          <a:prstGeom prst="rect">
            <a:avLst/>
          </a:prstGeom>
          <a:noFill/>
        </p:spPr>
        <p:txBody>
          <a:bodyPr wrap="none" rtlCol="0">
            <a:spAutoFit/>
          </a:bodyPr>
          <a:lstStyle/>
          <a:p>
            <a:r>
              <a:rPr lang="en-AU" dirty="0" smtClean="0"/>
              <a:t>Copyright 2022 William T Batten. All rights reserved. No part of this may be used without the</a:t>
            </a:r>
          </a:p>
          <a:p>
            <a:r>
              <a:rPr lang="en-AU" dirty="0" smtClean="0"/>
              <a:t>written consent of the owner.</a:t>
            </a:r>
            <a:endParaRPr lang="en-AU" dirty="0"/>
          </a:p>
        </p:txBody>
      </p:sp>
    </p:spTree>
    <p:extLst>
      <p:ext uri="{BB962C8B-B14F-4D97-AF65-F5344CB8AC3E}">
        <p14:creationId xmlns:p14="http://schemas.microsoft.com/office/powerpoint/2010/main" val="3087120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is this course?</a:t>
            </a:r>
            <a:endParaRPr lang="en-AU" dirty="0"/>
          </a:p>
        </p:txBody>
      </p:sp>
      <p:sp>
        <p:nvSpPr>
          <p:cNvPr id="3" name="Content Placeholder 2"/>
          <p:cNvSpPr>
            <a:spLocks noGrp="1"/>
          </p:cNvSpPr>
          <p:nvPr>
            <p:ph idx="1"/>
          </p:nvPr>
        </p:nvSpPr>
        <p:spPr/>
        <p:txBody>
          <a:bodyPr>
            <a:normAutofit lnSpcReduction="10000"/>
          </a:bodyPr>
          <a:lstStyle/>
          <a:p>
            <a:pPr marL="114300" indent="0">
              <a:buNone/>
            </a:pPr>
            <a:r>
              <a:rPr lang="en-AU" dirty="0" smtClean="0"/>
              <a:t>This course is two things:</a:t>
            </a:r>
          </a:p>
          <a:p>
            <a:pPr marL="571500" indent="-457200">
              <a:buFont typeface="+mj-lt"/>
              <a:buAutoNum type="arabicPeriod"/>
            </a:pPr>
            <a:r>
              <a:rPr lang="en-AU" dirty="0" smtClean="0"/>
              <a:t>It’s an introduction to Regular Expressions. If you’ve ever wanted to learn how to better work with large, complex data sets, this self-paced course can help you.</a:t>
            </a:r>
          </a:p>
          <a:p>
            <a:pPr marL="571500" indent="-457200">
              <a:buFont typeface="+mj-lt"/>
              <a:buAutoNum type="arabicPeriod"/>
            </a:pPr>
            <a:r>
              <a:rPr lang="en-AU" dirty="0" smtClean="0"/>
              <a:t>It’s a sample of my course design and development skills. Notice how engaging and effective a course I created using nothing but PowerPoint – a tool that’s often the bane of the learner.</a:t>
            </a:r>
          </a:p>
          <a:p>
            <a:pPr marL="114300" indent="0">
              <a:buNone/>
            </a:pPr>
            <a:endParaRPr lang="en-AU" dirty="0" smtClean="0"/>
          </a:p>
          <a:p>
            <a:pPr marL="114300" indent="0">
              <a:buNone/>
            </a:pPr>
            <a:r>
              <a:rPr lang="en-AU" dirty="0" smtClean="0"/>
              <a:t>Want </a:t>
            </a:r>
            <a:r>
              <a:rPr lang="en-AU" dirty="0"/>
              <a:t>to contact me? You can find me at the following places:</a:t>
            </a:r>
          </a:p>
          <a:p>
            <a:r>
              <a:rPr lang="en-AU" dirty="0">
                <a:solidFill>
                  <a:srgbClr val="C00000"/>
                </a:solidFill>
                <a:hlinkClick r:id="rId2"/>
              </a:rPr>
              <a:t>https://williamtbatten.com/</a:t>
            </a:r>
            <a:r>
              <a:rPr lang="en-AU" dirty="0">
                <a:solidFill>
                  <a:srgbClr val="C00000"/>
                </a:solidFill>
              </a:rPr>
              <a:t> </a:t>
            </a:r>
          </a:p>
          <a:p>
            <a:r>
              <a:rPr lang="en-AU" dirty="0">
                <a:solidFill>
                  <a:srgbClr val="C00000"/>
                </a:solidFill>
                <a:hlinkClick r:id="rId3"/>
              </a:rPr>
              <a:t>https://www.linkedin.com/in/battenwilliam/</a:t>
            </a:r>
            <a:endParaRPr lang="en-AU" dirty="0">
              <a:solidFill>
                <a:srgbClr val="C00000"/>
              </a:solidFill>
            </a:endParaRPr>
          </a:p>
          <a:p>
            <a:pPr marL="11430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2</a:t>
            </a:fld>
            <a:endParaRPr lang="en-AU"/>
          </a:p>
        </p:txBody>
      </p:sp>
    </p:spTree>
    <p:extLst>
      <p:ext uri="{BB962C8B-B14F-4D97-AF65-F5344CB8AC3E}">
        <p14:creationId xmlns:p14="http://schemas.microsoft.com/office/powerpoint/2010/main" val="435463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Course Contents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The modules in this course are:</a:t>
            </a:r>
          </a:p>
          <a:p>
            <a:pPr marL="514350" indent="-514350">
              <a:buAutoNum type="arabicParenR"/>
            </a:pPr>
            <a:r>
              <a:rPr lang="en-AU" dirty="0" smtClean="0"/>
              <a:t>What are Regular Expressions?</a:t>
            </a:r>
          </a:p>
          <a:p>
            <a:pPr marL="514350" indent="-514350">
              <a:buAutoNum type="arabicParenR"/>
            </a:pPr>
            <a:r>
              <a:rPr lang="en-AU" dirty="0" smtClean="0"/>
              <a:t>Common </a:t>
            </a:r>
            <a:r>
              <a:rPr lang="en-AU" dirty="0" err="1" smtClean="0"/>
              <a:t>metacharacters</a:t>
            </a:r>
            <a:endParaRPr lang="en-AU" dirty="0" smtClean="0"/>
          </a:p>
          <a:p>
            <a:pPr marL="514350" indent="-514350">
              <a:buAutoNum type="arabicParenR"/>
            </a:pPr>
            <a:r>
              <a:rPr lang="en-AU" dirty="0" smtClean="0"/>
              <a:t>Regex tools</a:t>
            </a:r>
          </a:p>
          <a:p>
            <a:pPr marL="514350" indent="-514350">
              <a:buAutoNum type="arabicParenR"/>
            </a:pPr>
            <a:r>
              <a:rPr lang="en-AU" dirty="0" smtClean="0"/>
              <a:t>More flexibility in Regular Expressions</a:t>
            </a:r>
          </a:p>
          <a:p>
            <a:pPr marL="514350" indent="-514350">
              <a:buAutoNum type="arabicParenR"/>
            </a:pPr>
            <a:r>
              <a:rPr lang="en-AU" dirty="0" smtClean="0"/>
              <a:t>Designing Regular Expressions</a:t>
            </a:r>
          </a:p>
          <a:p>
            <a:pPr marL="0" indent="0">
              <a:buNone/>
            </a:pPr>
            <a:endParaRPr lang="en-AU" dirty="0" smtClean="0"/>
          </a:p>
          <a:p>
            <a:pPr marL="0" indent="0">
              <a:buNone/>
            </a:pPr>
            <a:r>
              <a:rPr lang="en-AU" dirty="0" smtClean="0"/>
              <a:t>You can navigate them in order. To jump to a module, use the progress bar that’ll appear in Module 1.</a:t>
            </a:r>
            <a:endParaRPr lang="en-AU" dirty="0"/>
          </a:p>
          <a:p>
            <a:pPr marL="0" indent="0">
              <a:buNone/>
            </a:pPr>
            <a:endParaRPr lang="en-AU" dirty="0" smtClean="0"/>
          </a:p>
          <a:p>
            <a:pPr marL="514350" indent="-514350">
              <a:buAutoNum type="arabicParenR"/>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3</a:t>
            </a:fld>
            <a:endParaRPr lang="en-AU"/>
          </a:p>
        </p:txBody>
      </p:sp>
    </p:spTree>
    <p:extLst>
      <p:ext uri="{BB962C8B-B14F-4D97-AF65-F5344CB8AC3E}">
        <p14:creationId xmlns:p14="http://schemas.microsoft.com/office/powerpoint/2010/main" val="5117302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Learning Outcomes</a:t>
            </a:r>
            <a:endParaRPr lang="en-AU" dirty="0"/>
          </a:p>
        </p:txBody>
      </p:sp>
      <p:sp>
        <p:nvSpPr>
          <p:cNvPr id="3" name="Content Placeholder 2"/>
          <p:cNvSpPr>
            <a:spLocks noGrp="1"/>
          </p:cNvSpPr>
          <p:nvPr>
            <p:ph idx="1"/>
          </p:nvPr>
        </p:nvSpPr>
        <p:spPr/>
        <p:txBody>
          <a:bodyPr>
            <a:normAutofit/>
          </a:bodyPr>
          <a:lstStyle/>
          <a:p>
            <a:pPr marL="457200" lvl="1" indent="0">
              <a:buNone/>
            </a:pPr>
            <a:r>
              <a:rPr lang="en-AU" dirty="0" smtClean="0"/>
              <a:t>By the end of this training, you will be able to:</a:t>
            </a:r>
          </a:p>
          <a:p>
            <a:pPr lvl="1"/>
            <a:r>
              <a:rPr lang="en-AU" dirty="0" smtClean="0"/>
              <a:t>Define regular expressions as a tool for matching patterns, rather than specific content</a:t>
            </a:r>
          </a:p>
          <a:p>
            <a:pPr lvl="1"/>
            <a:r>
              <a:rPr lang="en-AU" dirty="0" smtClean="0"/>
              <a:t>Explain the purpose of many common </a:t>
            </a:r>
            <a:r>
              <a:rPr lang="en-AU" dirty="0" err="1" smtClean="0"/>
              <a:t>metacharacters</a:t>
            </a:r>
            <a:endParaRPr lang="en-AU" dirty="0" smtClean="0"/>
          </a:p>
          <a:p>
            <a:pPr lvl="1"/>
            <a:r>
              <a:rPr lang="en-AU" dirty="0" smtClean="0"/>
              <a:t>Construct regex patterns to solve simple problems</a:t>
            </a:r>
          </a:p>
          <a:p>
            <a:pPr lvl="1"/>
            <a:r>
              <a:rPr lang="en-AU" dirty="0" smtClean="0"/>
              <a:t>Use tools to construct, apply, debug and verify regular expressions</a:t>
            </a:r>
          </a:p>
          <a:p>
            <a:pPr lvl="1"/>
            <a:r>
              <a:rPr lang="en-AU" dirty="0" smtClean="0"/>
              <a:t>Fix simple problems in given expressions</a:t>
            </a:r>
          </a:p>
          <a:p>
            <a:pPr lvl="1"/>
            <a:endParaRPr lang="en-AU" dirty="0" smtClean="0"/>
          </a:p>
          <a:p>
            <a:pPr marL="514350" indent="-514350">
              <a:buAutoNum type="arabicParenR"/>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4</a:t>
            </a:fld>
            <a:endParaRPr lang="en-AU"/>
          </a:p>
        </p:txBody>
      </p:sp>
    </p:spTree>
    <p:extLst>
      <p:ext uri="{BB962C8B-B14F-4D97-AF65-F5344CB8AC3E}">
        <p14:creationId xmlns:p14="http://schemas.microsoft.com/office/powerpoint/2010/main" val="15878384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are Regular Expressions?</a:t>
            </a:r>
            <a:endParaRPr lang="en-AU" dirty="0"/>
          </a:p>
        </p:txBody>
      </p:sp>
      <p:sp>
        <p:nvSpPr>
          <p:cNvPr id="3" name="Text Placeholder 2"/>
          <p:cNvSpPr>
            <a:spLocks noGrp="1"/>
          </p:cNvSpPr>
          <p:nvPr>
            <p:ph type="body" idx="1"/>
          </p:nvPr>
        </p:nvSpPr>
        <p:spPr/>
        <p:txBody>
          <a:bodyPr/>
          <a:lstStyle/>
          <a:p>
            <a:r>
              <a:rPr lang="en-AU" dirty="0" smtClean="0"/>
              <a:t>Using Regular Expressions – Module 1</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5</a:t>
            </a:fld>
            <a:endParaRPr lang="en-AU"/>
          </a:p>
        </p:txBody>
      </p:sp>
      <p:sp>
        <p:nvSpPr>
          <p:cNvPr id="5" name="Oval 4">
            <a:hlinkClick r:id="rId2" action="ppaction://hlinksldjump"/>
          </p:cNvPr>
          <p:cNvSpPr/>
          <p:nvPr/>
        </p:nvSpPr>
        <p:spPr>
          <a:xfrm>
            <a:off x="146656" y="6090247"/>
            <a:ext cx="655607" cy="655607"/>
          </a:xfrm>
          <a:prstGeom prst="ellipse">
            <a:avLst/>
          </a:prstGeom>
          <a:gradFill flip="none" rotWithShape="1">
            <a:gsLst>
              <a:gs pos="0">
                <a:schemeClr val="accent2">
                  <a:lumMod val="50000"/>
                </a:schemeClr>
              </a:gs>
              <a:gs pos="0">
                <a:schemeClr val="accent2">
                  <a:lumMod val="20000"/>
                  <a:lumOff val="80000"/>
                </a:schemeClr>
              </a:gs>
              <a:gs pos="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
        <p:nvSpPr>
          <p:cNvPr id="6" name="Oval 5">
            <a:hlinkClick r:id="rId3" action="ppaction://hlinksldjump"/>
          </p:cNvPr>
          <p:cNvSpPr/>
          <p:nvPr/>
        </p:nvSpPr>
        <p:spPr>
          <a:xfrm>
            <a:off x="808021"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4"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Tree>
    <p:extLst>
      <p:ext uri="{BB962C8B-B14F-4D97-AF65-F5344CB8AC3E}">
        <p14:creationId xmlns:p14="http://schemas.microsoft.com/office/powerpoint/2010/main" val="2947768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are Regular Expressions?</a:t>
            </a:r>
            <a:endParaRPr lang="en-AU" dirty="0"/>
          </a:p>
        </p:txBody>
      </p:sp>
      <p:sp>
        <p:nvSpPr>
          <p:cNvPr id="3" name="Content Placeholder 2"/>
          <p:cNvSpPr>
            <a:spLocks noGrp="1"/>
          </p:cNvSpPr>
          <p:nvPr>
            <p:ph idx="1"/>
          </p:nvPr>
        </p:nvSpPr>
        <p:spPr/>
        <p:txBody>
          <a:bodyPr>
            <a:normAutofit/>
          </a:bodyPr>
          <a:lstStyle/>
          <a:p>
            <a:pPr marL="457200" lvl="1" indent="0">
              <a:buNone/>
            </a:pPr>
            <a:r>
              <a:rPr lang="en-AU" dirty="0" smtClean="0"/>
              <a:t>Regular expressions (or regex) are handy things to know. They can make otherwise difficult challenges simple to solve.</a:t>
            </a:r>
          </a:p>
          <a:p>
            <a:pPr marL="457200" lvl="1" indent="0">
              <a:buNone/>
            </a:pPr>
            <a:endParaRPr lang="en-AU" dirty="0"/>
          </a:p>
          <a:p>
            <a:pPr marL="457200" lvl="1" indent="0">
              <a:buNone/>
            </a:pPr>
            <a:r>
              <a:rPr lang="en-AU" dirty="0" smtClean="0"/>
              <a:t>Imagine if you needed to search a 1000-page document to find…</a:t>
            </a:r>
          </a:p>
          <a:p>
            <a:pPr marL="457200" lvl="1" indent="0">
              <a:buNone/>
            </a:pPr>
            <a:endParaRPr lang="en-AU" dirty="0"/>
          </a:p>
          <a:p>
            <a:pPr marL="457200" lvl="1" indent="0">
              <a:buNone/>
            </a:pPr>
            <a:r>
              <a:rPr lang="en-AU" dirty="0" smtClean="0"/>
              <a:t>… all the phone numbers…</a:t>
            </a:r>
          </a:p>
          <a:p>
            <a:pPr marL="457200" lvl="1" indent="0">
              <a:buNone/>
            </a:pPr>
            <a:r>
              <a:rPr lang="en-AU" dirty="0" smtClean="0"/>
              <a:t>… all first and last names…</a:t>
            </a:r>
          </a:p>
          <a:p>
            <a:pPr marL="457200" lvl="1" indent="0">
              <a:buNone/>
            </a:pPr>
            <a:r>
              <a:rPr lang="en-AU" dirty="0" smtClean="0"/>
              <a:t>… any IP addresses…</a:t>
            </a:r>
          </a:p>
          <a:p>
            <a:pPr marL="457200" lvl="1" indent="0">
              <a:buNone/>
            </a:pPr>
            <a:r>
              <a:rPr lang="en-AU" dirty="0" smtClean="0"/>
              <a:t>… any English words among all the Japanese characters…</a:t>
            </a:r>
          </a:p>
          <a:p>
            <a:pPr marL="457200" lvl="1" indent="0">
              <a:buNone/>
            </a:pPr>
            <a:r>
              <a:rPr lang="en-AU" dirty="0" smtClean="0"/>
              <a:t>… or any Twitter handles</a:t>
            </a:r>
          </a:p>
          <a:p>
            <a:pPr lvl="1"/>
            <a:endParaRPr lang="en-AU" dirty="0" smtClean="0"/>
          </a:p>
          <a:p>
            <a:pPr marL="514350" indent="-514350">
              <a:buAutoNum type="arabicParenR"/>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6</a:t>
            </a:fld>
            <a:endParaRPr lang="en-AU"/>
          </a:p>
        </p:txBody>
      </p:sp>
      <p:sp>
        <p:nvSpPr>
          <p:cNvPr id="5" name="Oval 4">
            <a:hlinkClick r:id="rId2" action="ppaction://hlinksldjump"/>
          </p:cNvPr>
          <p:cNvSpPr/>
          <p:nvPr/>
        </p:nvSpPr>
        <p:spPr>
          <a:xfrm>
            <a:off x="146656" y="6090247"/>
            <a:ext cx="655607" cy="655607"/>
          </a:xfrm>
          <a:prstGeom prst="ellipse">
            <a:avLst/>
          </a:prstGeom>
          <a:gradFill flip="none" rotWithShape="1">
            <a:gsLst>
              <a:gs pos="0">
                <a:schemeClr val="accent2">
                  <a:lumMod val="50000"/>
                </a:schemeClr>
              </a:gs>
              <a:gs pos="10000">
                <a:schemeClr val="accent2">
                  <a:lumMod val="20000"/>
                  <a:lumOff val="8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
        <p:nvSpPr>
          <p:cNvPr id="6" name="Oval 5">
            <a:hlinkClick r:id="rId3" action="ppaction://hlinksldjump"/>
          </p:cNvPr>
          <p:cNvSpPr/>
          <p:nvPr/>
        </p:nvSpPr>
        <p:spPr>
          <a:xfrm>
            <a:off x="808021"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4"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Tree>
    <p:extLst>
      <p:ext uri="{BB962C8B-B14F-4D97-AF65-F5344CB8AC3E}">
        <p14:creationId xmlns:p14="http://schemas.microsoft.com/office/powerpoint/2010/main" val="776075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are Regular Expressions?</a:t>
            </a:r>
            <a:endParaRPr lang="en-AU" dirty="0"/>
          </a:p>
        </p:txBody>
      </p:sp>
      <p:sp>
        <p:nvSpPr>
          <p:cNvPr id="3" name="Content Placeholder 2"/>
          <p:cNvSpPr>
            <a:spLocks noGrp="1"/>
          </p:cNvSpPr>
          <p:nvPr>
            <p:ph idx="1"/>
          </p:nvPr>
        </p:nvSpPr>
        <p:spPr/>
        <p:txBody>
          <a:bodyPr>
            <a:normAutofit/>
          </a:bodyPr>
          <a:lstStyle/>
          <a:p>
            <a:pPr marL="457200" lvl="1" indent="0">
              <a:buNone/>
            </a:pPr>
            <a:r>
              <a:rPr lang="en-AU" dirty="0" smtClean="0"/>
              <a:t>Searching for something </a:t>
            </a:r>
            <a:r>
              <a:rPr lang="en-AU" i="1" dirty="0" smtClean="0"/>
              <a:t>specific</a:t>
            </a:r>
            <a:r>
              <a:rPr lang="en-AU" dirty="0" smtClean="0"/>
              <a:t> is easy. Most programs have a search function of some sort.</a:t>
            </a:r>
          </a:p>
          <a:p>
            <a:pPr marL="457200" lvl="1" indent="0">
              <a:buNone/>
            </a:pPr>
            <a:endParaRPr lang="en-AU" dirty="0"/>
          </a:p>
          <a:p>
            <a:pPr marL="457200" lvl="1" indent="0">
              <a:buNone/>
            </a:pPr>
            <a:r>
              <a:rPr lang="en-AU" dirty="0" smtClean="0"/>
              <a:t>Finding every incidence of “dog” in a Word document is as simple as hitting Ctrl-F and typing the letters in.</a:t>
            </a:r>
          </a:p>
          <a:p>
            <a:pPr marL="457200" lvl="1" indent="0">
              <a:buNone/>
            </a:pPr>
            <a:endParaRPr lang="en-AU" dirty="0"/>
          </a:p>
          <a:p>
            <a:pPr marL="457200" lvl="1" indent="0">
              <a:buNone/>
            </a:pPr>
            <a:r>
              <a:rPr lang="en-AU" dirty="0" smtClean="0"/>
              <a:t>But what if you want to find everything </a:t>
            </a:r>
            <a:r>
              <a:rPr lang="en-AU" i="1" dirty="0" smtClean="0"/>
              <a:t>matching a pattern?</a:t>
            </a:r>
          </a:p>
          <a:p>
            <a:pPr marL="457200" lvl="1" indent="0">
              <a:buNone/>
            </a:pPr>
            <a:endParaRPr lang="en-AU" dirty="0"/>
          </a:p>
          <a:p>
            <a:pPr marL="457200" lvl="1" indent="0">
              <a:buNone/>
            </a:pPr>
            <a:r>
              <a:rPr lang="en-AU" dirty="0" smtClean="0"/>
              <a:t>Say, every three-letter word?</a:t>
            </a:r>
          </a:p>
          <a:p>
            <a:pPr lvl="1"/>
            <a:endParaRPr lang="en-AU" dirty="0" smtClean="0"/>
          </a:p>
          <a:p>
            <a:pPr marL="514350" indent="-514350">
              <a:buAutoNum type="arabicParenR"/>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7</a:t>
            </a:fld>
            <a:endParaRPr lang="en-AU"/>
          </a:p>
        </p:txBody>
      </p:sp>
      <p:sp>
        <p:nvSpPr>
          <p:cNvPr id="6" name="Oval 5">
            <a:hlinkClick r:id="rId2" action="ppaction://hlinksldjump"/>
          </p:cNvPr>
          <p:cNvSpPr/>
          <p:nvPr/>
        </p:nvSpPr>
        <p:spPr>
          <a:xfrm>
            <a:off x="808021"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6" action="ppaction://hlinksldjump"/>
          </p:cNvPr>
          <p:cNvSpPr/>
          <p:nvPr/>
        </p:nvSpPr>
        <p:spPr>
          <a:xfrm>
            <a:off x="146656" y="6090247"/>
            <a:ext cx="655607" cy="655607"/>
          </a:xfrm>
          <a:prstGeom prst="ellipse">
            <a:avLst/>
          </a:prstGeom>
          <a:gradFill flip="none" rotWithShape="1">
            <a:gsLst>
              <a:gs pos="10000">
                <a:schemeClr val="accent2">
                  <a:lumMod val="50000"/>
                </a:schemeClr>
              </a:gs>
              <a:gs pos="20000">
                <a:schemeClr val="accent2">
                  <a:lumMod val="20000"/>
                  <a:lumOff val="8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625403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are Regular Expressions?</a:t>
            </a:r>
            <a:endParaRPr lang="en-AU" dirty="0"/>
          </a:p>
        </p:txBody>
      </p:sp>
      <p:sp>
        <p:nvSpPr>
          <p:cNvPr id="3" name="Content Placeholder 2"/>
          <p:cNvSpPr>
            <a:spLocks noGrp="1"/>
          </p:cNvSpPr>
          <p:nvPr>
            <p:ph idx="1"/>
          </p:nvPr>
        </p:nvSpPr>
        <p:spPr/>
        <p:txBody>
          <a:bodyPr>
            <a:normAutofit/>
          </a:bodyPr>
          <a:lstStyle/>
          <a:p>
            <a:pPr marL="457200" lvl="1" indent="0">
              <a:buNone/>
            </a:pPr>
            <a:r>
              <a:rPr lang="en-AU" dirty="0" smtClean="0"/>
              <a:t>Regex are a </a:t>
            </a:r>
            <a:r>
              <a:rPr lang="en-AU" u="sng" dirty="0" smtClean="0"/>
              <a:t>pattern matching tool</a:t>
            </a:r>
            <a:r>
              <a:rPr lang="en-AU" dirty="0" smtClean="0"/>
              <a:t>. They allow you to search documents, text blocks, databases and other data for things that fit specific characteristics.</a:t>
            </a:r>
          </a:p>
          <a:p>
            <a:pPr marL="457200" lvl="1" indent="0">
              <a:buNone/>
            </a:pPr>
            <a:endParaRPr lang="en-AU" dirty="0"/>
          </a:p>
          <a:p>
            <a:pPr marL="457200" lvl="1" indent="0">
              <a:buNone/>
            </a:pPr>
            <a:r>
              <a:rPr lang="en-AU" dirty="0" smtClean="0"/>
              <a:t>That’s useful for finding useful things in a large blob of data.</a:t>
            </a:r>
          </a:p>
          <a:p>
            <a:pPr marL="457200" lvl="1" indent="0">
              <a:buNone/>
            </a:pPr>
            <a:endParaRPr lang="en-AU" dirty="0"/>
          </a:p>
          <a:p>
            <a:pPr marL="457200" lvl="1" indent="0">
              <a:buNone/>
            </a:pPr>
            <a:r>
              <a:rPr lang="en-AU" dirty="0" smtClean="0"/>
              <a:t>It’s also useful for:</a:t>
            </a:r>
          </a:p>
          <a:p>
            <a:pPr lvl="1"/>
            <a:r>
              <a:rPr lang="en-AU" b="1" dirty="0" smtClean="0"/>
              <a:t>Validating data </a:t>
            </a:r>
            <a:r>
              <a:rPr lang="en-AU" dirty="0" smtClean="0"/>
              <a:t>– you know those sites that ask for your email address and yell at you if you put it in wrong? They probably use regex for that.</a:t>
            </a:r>
          </a:p>
          <a:p>
            <a:pPr lvl="1"/>
            <a:r>
              <a:rPr lang="en-AU" b="1" dirty="0" smtClean="0"/>
              <a:t>Making selective changes</a:t>
            </a:r>
            <a:r>
              <a:rPr lang="en-AU" dirty="0" smtClean="0"/>
              <a:t> – want to change “dog” to “wolf” only when it’s a full word and not, say, part of “dogged”? Again, regex helps.</a:t>
            </a:r>
          </a:p>
          <a:p>
            <a:pPr lvl="1"/>
            <a:r>
              <a:rPr lang="en-AU" b="1" dirty="0" smtClean="0"/>
              <a:t>Cheating at crosswords</a:t>
            </a:r>
            <a:r>
              <a:rPr lang="en-AU" dirty="0" smtClean="0"/>
              <a:t> – not </a:t>
            </a:r>
            <a:r>
              <a:rPr lang="en-AU" dirty="0" err="1" smtClean="0"/>
              <a:t>gonna</a:t>
            </a:r>
            <a:r>
              <a:rPr lang="en-AU" dirty="0" smtClean="0"/>
              <a:t> lie, I use it for this a lot.</a:t>
            </a:r>
            <a:endParaRPr lang="en-AU" b="1" dirty="0" smtClean="0"/>
          </a:p>
          <a:p>
            <a:pPr lvl="1"/>
            <a:endParaRPr lang="en-AU" dirty="0" smtClean="0"/>
          </a:p>
          <a:p>
            <a:pPr marL="514350" indent="-514350">
              <a:buAutoNum type="arabicParenR"/>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8</a:t>
            </a:fld>
            <a:endParaRPr lang="en-AU"/>
          </a:p>
        </p:txBody>
      </p:sp>
      <p:sp>
        <p:nvSpPr>
          <p:cNvPr id="5" name="Oval 4">
            <a:hlinkClick r:id="rId2" action="ppaction://hlinksldjump"/>
          </p:cNvPr>
          <p:cNvSpPr/>
          <p:nvPr/>
        </p:nvSpPr>
        <p:spPr>
          <a:xfrm>
            <a:off x="808021"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20000">
                <a:schemeClr val="accent2">
                  <a:lumMod val="50000"/>
                </a:schemeClr>
              </a:gs>
              <a:gs pos="30000">
                <a:schemeClr val="accent2">
                  <a:lumMod val="20000"/>
                  <a:lumOff val="8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410354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are Regular Expressions?</a:t>
            </a:r>
            <a:endParaRPr lang="en-AU" dirty="0"/>
          </a:p>
        </p:txBody>
      </p:sp>
      <p:sp>
        <p:nvSpPr>
          <p:cNvPr id="3" name="Content Placeholder 2"/>
          <p:cNvSpPr>
            <a:spLocks noGrp="1"/>
          </p:cNvSpPr>
          <p:nvPr>
            <p:ph idx="1"/>
          </p:nvPr>
        </p:nvSpPr>
        <p:spPr/>
        <p:txBody>
          <a:bodyPr>
            <a:normAutofit/>
          </a:bodyPr>
          <a:lstStyle/>
          <a:p>
            <a:pPr marL="457200" lvl="1" indent="0">
              <a:buNone/>
            </a:pPr>
            <a:r>
              <a:rPr lang="en-AU" dirty="0" smtClean="0"/>
              <a:t>Take a moment to think about how you’ll use regular expressions. If you have a specific purpose in mind, it’ll help you learn these concepts better.</a:t>
            </a:r>
          </a:p>
          <a:p>
            <a:pPr marL="457200" lvl="1" indent="0">
              <a:buNone/>
            </a:pPr>
            <a:endParaRPr lang="en-AU" b="1" dirty="0"/>
          </a:p>
          <a:p>
            <a:pPr marL="457200" lvl="1" indent="0">
              <a:buNone/>
            </a:pPr>
            <a:r>
              <a:rPr lang="en-AU" dirty="0" smtClean="0"/>
              <a:t>While you do that, let’s talk about how to navigate this document.</a:t>
            </a:r>
          </a:p>
          <a:p>
            <a:pPr marL="457200" lvl="1" indent="0">
              <a:buNone/>
            </a:pPr>
            <a:endParaRPr lang="en-AU" dirty="0"/>
          </a:p>
          <a:p>
            <a:pPr marL="457200" lvl="1" indent="0">
              <a:buNone/>
            </a:pPr>
            <a:r>
              <a:rPr lang="en-AU" dirty="0" smtClean="0"/>
              <a:t>If you’ve made it this far, you now how to move to the next slide. Keep doing that and you’ll progress through the course as intended.</a:t>
            </a:r>
          </a:p>
          <a:p>
            <a:pPr marL="457200" lvl="1" indent="0">
              <a:buNone/>
            </a:pPr>
            <a:endParaRPr lang="en-AU" dirty="0"/>
          </a:p>
          <a:p>
            <a:pPr marL="457200" lvl="1" indent="0">
              <a:buNone/>
            </a:pPr>
            <a:r>
              <a:rPr lang="en-AU" dirty="0" smtClean="0"/>
              <a:t>If you want to jump around, the </a:t>
            </a:r>
            <a:r>
              <a:rPr lang="en-AU" u="sng" dirty="0" smtClean="0"/>
              <a:t>progress bar </a:t>
            </a:r>
            <a:r>
              <a:rPr lang="en-AU" dirty="0" smtClean="0"/>
              <a:t>below also links to specific modules.</a:t>
            </a:r>
          </a:p>
          <a:p>
            <a:pPr lvl="1"/>
            <a:endParaRPr lang="en-AU" dirty="0" smtClean="0"/>
          </a:p>
          <a:p>
            <a:pPr marL="514350" indent="-514350">
              <a:buAutoNum type="arabicParenR"/>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9</a:t>
            </a:fld>
            <a:endParaRPr lang="en-AU"/>
          </a:p>
        </p:txBody>
      </p:sp>
      <p:sp>
        <p:nvSpPr>
          <p:cNvPr id="5" name="Oval 4">
            <a:hlinkClick r:id="rId2" action="ppaction://hlinksldjump"/>
          </p:cNvPr>
          <p:cNvSpPr/>
          <p:nvPr/>
        </p:nvSpPr>
        <p:spPr>
          <a:xfrm>
            <a:off x="808021"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30000">
                <a:schemeClr val="accent2">
                  <a:lumMod val="50000"/>
                </a:schemeClr>
              </a:gs>
              <a:gs pos="40000">
                <a:schemeClr val="accent2">
                  <a:lumMod val="20000"/>
                  <a:lumOff val="8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
        <p:nvSpPr>
          <p:cNvPr id="14" name="Up Arrow 13"/>
          <p:cNvSpPr/>
          <p:nvPr/>
        </p:nvSpPr>
        <p:spPr>
          <a:xfrm rot="14960829">
            <a:off x="4256527" y="4509757"/>
            <a:ext cx="764912" cy="20663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98587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Course Overview</a:t>
            </a:r>
            <a:endParaRPr lang="en-AU" dirty="0"/>
          </a:p>
        </p:txBody>
      </p:sp>
      <p:sp>
        <p:nvSpPr>
          <p:cNvPr id="3" name="Content Placeholder 2"/>
          <p:cNvSpPr>
            <a:spLocks noGrp="1"/>
          </p:cNvSpPr>
          <p:nvPr>
            <p:ph idx="1"/>
          </p:nvPr>
        </p:nvSpPr>
        <p:spPr/>
        <p:txBody>
          <a:bodyPr>
            <a:normAutofit/>
          </a:bodyPr>
          <a:lstStyle/>
          <a:p>
            <a:pPr marL="457200" lvl="1" indent="0">
              <a:buNone/>
            </a:pPr>
            <a:r>
              <a:rPr lang="en-AU" dirty="0" smtClean="0"/>
              <a:t>The modules in this course are:</a:t>
            </a:r>
          </a:p>
          <a:p>
            <a:pPr marL="914400" lvl="1" indent="-457200">
              <a:buFont typeface="+mj-lt"/>
              <a:buAutoNum type="arabicPeriod"/>
            </a:pPr>
            <a:r>
              <a:rPr lang="en-AU" dirty="0" smtClean="0"/>
              <a:t>What are Regular Expressions? (You are here!)</a:t>
            </a:r>
          </a:p>
          <a:p>
            <a:pPr marL="914400" lvl="1" indent="-457200">
              <a:buFont typeface="+mj-lt"/>
              <a:buAutoNum type="arabicPeriod"/>
            </a:pPr>
            <a:r>
              <a:rPr lang="en-AU" dirty="0" smtClean="0"/>
              <a:t>Common </a:t>
            </a:r>
            <a:r>
              <a:rPr lang="en-AU" dirty="0" err="1" smtClean="0"/>
              <a:t>Metacharacters</a:t>
            </a:r>
            <a:endParaRPr lang="en-AU" dirty="0" smtClean="0"/>
          </a:p>
          <a:p>
            <a:pPr marL="914400" lvl="1" indent="-457200">
              <a:buFont typeface="+mj-lt"/>
              <a:buAutoNum type="arabicPeriod"/>
            </a:pPr>
            <a:r>
              <a:rPr lang="en-AU" dirty="0" smtClean="0"/>
              <a:t>Regex Tools</a:t>
            </a:r>
          </a:p>
          <a:p>
            <a:pPr marL="914400" lvl="1" indent="-457200">
              <a:buFont typeface="+mj-lt"/>
              <a:buAutoNum type="arabicPeriod"/>
            </a:pPr>
            <a:r>
              <a:rPr lang="en-AU" dirty="0" smtClean="0"/>
              <a:t>More Flexibility in Regular Expressions</a:t>
            </a:r>
          </a:p>
          <a:p>
            <a:pPr marL="914400" lvl="1" indent="-457200">
              <a:buFont typeface="+mj-lt"/>
              <a:buAutoNum type="arabicPeriod"/>
            </a:pPr>
            <a:r>
              <a:rPr lang="en-AU" dirty="0" smtClean="0"/>
              <a:t>Designing Regular Expressions</a:t>
            </a:r>
          </a:p>
          <a:p>
            <a:pPr marL="914400" lvl="1" indent="-457200">
              <a:buFont typeface="+mj-lt"/>
              <a:buAutoNum type="arabicPeriod"/>
            </a:pPr>
            <a:endParaRPr lang="en-AU" dirty="0"/>
          </a:p>
          <a:p>
            <a:pPr marL="457200" lvl="1" indent="0">
              <a:buNone/>
            </a:pPr>
            <a:r>
              <a:rPr lang="en-AU" dirty="0" smtClean="0"/>
              <a:t>Each module builds on the earlier ones, so I recommend moving through in order.</a:t>
            </a:r>
          </a:p>
          <a:p>
            <a:pPr marL="914400" lvl="1" indent="-457200">
              <a:buFont typeface="+mj-lt"/>
              <a:buAutoNum type="arabicPeriod"/>
            </a:pPr>
            <a:endParaRPr lang="en-AU" dirty="0" smtClean="0"/>
          </a:p>
          <a:p>
            <a:pPr marL="914400" lvl="1" indent="-457200">
              <a:buFont typeface="+mj-lt"/>
              <a:buAutoNum type="arabicPeriod"/>
            </a:pPr>
            <a:endParaRPr lang="en-AU" dirty="0" smtClean="0"/>
          </a:p>
          <a:p>
            <a:pPr lvl="1"/>
            <a:endParaRPr lang="en-AU" dirty="0" smtClean="0"/>
          </a:p>
          <a:p>
            <a:pPr marL="514350" indent="-514350">
              <a:buAutoNum type="arabicParenR"/>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10</a:t>
            </a:fld>
            <a:endParaRPr lang="en-AU"/>
          </a:p>
        </p:txBody>
      </p:sp>
      <p:sp>
        <p:nvSpPr>
          <p:cNvPr id="5" name="Oval 4">
            <a:hlinkClick r:id="rId2" action="ppaction://hlinksldjump"/>
          </p:cNvPr>
          <p:cNvSpPr/>
          <p:nvPr/>
        </p:nvSpPr>
        <p:spPr>
          <a:xfrm>
            <a:off x="808021"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40000">
                <a:schemeClr val="accent2">
                  <a:lumMod val="50000"/>
                </a:schemeClr>
              </a:gs>
              <a:gs pos="50000">
                <a:schemeClr val="accent2">
                  <a:lumMod val="20000"/>
                  <a:lumOff val="8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258540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Course Overview</a:t>
            </a:r>
            <a:endParaRPr lang="en-AU" dirty="0"/>
          </a:p>
        </p:txBody>
      </p:sp>
      <p:sp>
        <p:nvSpPr>
          <p:cNvPr id="3" name="Content Placeholder 2"/>
          <p:cNvSpPr>
            <a:spLocks noGrp="1"/>
          </p:cNvSpPr>
          <p:nvPr>
            <p:ph idx="1"/>
          </p:nvPr>
        </p:nvSpPr>
        <p:spPr/>
        <p:txBody>
          <a:bodyPr>
            <a:normAutofit/>
          </a:bodyPr>
          <a:lstStyle/>
          <a:p>
            <a:pPr marL="457200" lvl="1" indent="0">
              <a:buNone/>
            </a:pPr>
            <a:r>
              <a:rPr lang="en-AU" dirty="0" smtClean="0"/>
              <a:t>One more thing before we get into it…</a:t>
            </a:r>
          </a:p>
          <a:p>
            <a:pPr marL="457200" lvl="1" indent="0">
              <a:buNone/>
            </a:pPr>
            <a:endParaRPr lang="en-AU" dirty="0"/>
          </a:p>
          <a:p>
            <a:pPr marL="457200" lvl="1" indent="0">
              <a:buNone/>
            </a:pPr>
            <a:r>
              <a:rPr lang="en-AU" dirty="0" smtClean="0"/>
              <a:t>Some of the exercises involve using your hands. You can either:</a:t>
            </a:r>
          </a:p>
          <a:p>
            <a:pPr marL="914400" lvl="1" indent="-457200">
              <a:buFont typeface="+mj-lt"/>
              <a:buAutoNum type="arabicPeriod"/>
            </a:pPr>
            <a:r>
              <a:rPr lang="en-AU" dirty="0" smtClean="0"/>
              <a:t>Print the following slide and cut out the shapes. (You don’t need to be precise – so long as you can rearrange the shapes, that’s good enough.)</a:t>
            </a:r>
          </a:p>
          <a:p>
            <a:pPr marL="914400" lvl="1" indent="-457200">
              <a:buFont typeface="+mj-lt"/>
              <a:buAutoNum type="arabicPeriod"/>
            </a:pPr>
            <a:r>
              <a:rPr lang="en-AU" dirty="0" smtClean="0"/>
              <a:t>Grab a pen and paper, and draw the shapes for each exercise.</a:t>
            </a:r>
          </a:p>
          <a:p>
            <a:pPr marL="914400" lvl="1" indent="-457200">
              <a:buFont typeface="+mj-lt"/>
              <a:buAutoNum type="arabicPeriod"/>
            </a:pPr>
            <a:r>
              <a:rPr lang="en-AU" dirty="0" smtClean="0"/>
              <a:t>Use coins or something else for each shape. You’ll need four different types and four of each</a:t>
            </a:r>
          </a:p>
          <a:p>
            <a:pPr marL="914400" lvl="1" indent="-457200">
              <a:buFont typeface="+mj-lt"/>
              <a:buAutoNum type="arabicPeriod"/>
            </a:pPr>
            <a:endParaRPr lang="en-AU" dirty="0"/>
          </a:p>
          <a:p>
            <a:pPr marL="457200" lvl="1" indent="0">
              <a:buNone/>
            </a:pPr>
            <a:r>
              <a:rPr lang="en-AU" dirty="0" smtClean="0"/>
              <a:t>Either works well, but pick one. I’ve taught regex many times and I know the more you use your hands, the better you’ll absorb the concepts.</a:t>
            </a:r>
          </a:p>
          <a:p>
            <a:pPr lvl="1"/>
            <a:endParaRPr lang="en-AU" dirty="0" smtClean="0"/>
          </a:p>
          <a:p>
            <a:pPr marL="514350" indent="-514350">
              <a:buAutoNum type="arabicParenR"/>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11</a:t>
            </a:fld>
            <a:endParaRPr lang="en-AU"/>
          </a:p>
        </p:txBody>
      </p:sp>
      <p:sp>
        <p:nvSpPr>
          <p:cNvPr id="5" name="Oval 4">
            <a:hlinkClick r:id="rId2" action="ppaction://hlinksldjump"/>
          </p:cNvPr>
          <p:cNvSpPr/>
          <p:nvPr/>
        </p:nvSpPr>
        <p:spPr>
          <a:xfrm>
            <a:off x="808021"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50000">
                <a:schemeClr val="accent2">
                  <a:lumMod val="50000"/>
                </a:schemeClr>
              </a:gs>
              <a:gs pos="60000">
                <a:schemeClr val="accent2">
                  <a:lumMod val="20000"/>
                  <a:lumOff val="8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577576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Print Me</a:t>
            </a:r>
            <a:endParaRPr lang="en-AU" dirty="0"/>
          </a:p>
        </p:txBody>
      </p:sp>
      <p:graphicFrame>
        <p:nvGraphicFramePr>
          <p:cNvPr id="4" name="Table 3"/>
          <p:cNvGraphicFramePr>
            <a:graphicFrameLocks noGrp="1"/>
          </p:cNvGraphicFramePr>
          <p:nvPr>
            <p:extLst>
              <p:ext uri="{D42A27DB-BD31-4B8C-83A1-F6EECF244321}">
                <p14:modId xmlns:p14="http://schemas.microsoft.com/office/powerpoint/2010/main" val="2921028534"/>
              </p:ext>
            </p:extLst>
          </p:nvPr>
        </p:nvGraphicFramePr>
        <p:xfrm>
          <a:off x="1222373" y="1690688"/>
          <a:ext cx="9464676" cy="4424364"/>
        </p:xfrm>
        <a:graphic>
          <a:graphicData uri="http://schemas.openxmlformats.org/drawingml/2006/table">
            <a:tbl>
              <a:tblPr>
                <a:tableStyleId>{073A0DAA-6AF3-43AB-8588-CEC1D06C72B9}</a:tableStyleId>
              </a:tblPr>
              <a:tblGrid>
                <a:gridCol w="2366169"/>
                <a:gridCol w="2366169"/>
                <a:gridCol w="2366169"/>
                <a:gridCol w="2366169"/>
              </a:tblGrid>
              <a:tr h="1106091">
                <a:tc>
                  <a:txBody>
                    <a:bodyPr/>
                    <a:lstStyle/>
                    <a:p>
                      <a:endParaRPr lang="en-AU" dirty="0"/>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endParaRPr lang="en-AU"/>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endParaRPr lang="en-AU"/>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endParaRPr lang="en-AU"/>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tr>
              <a:tr h="1106091">
                <a:tc>
                  <a:txBody>
                    <a:bodyPr/>
                    <a:lstStyle/>
                    <a:p>
                      <a:endParaRPr lang="en-AU"/>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AU"/>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AU"/>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AU"/>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r>
              <a:tr h="1106091">
                <a:tc>
                  <a:txBody>
                    <a:bodyPr/>
                    <a:lstStyle/>
                    <a:p>
                      <a:endParaRPr lang="en-AU"/>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AU"/>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AU"/>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AU"/>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r>
              <a:tr h="1106091">
                <a:tc>
                  <a:txBody>
                    <a:bodyPr/>
                    <a:lstStyle/>
                    <a:p>
                      <a:endParaRPr lang="en-AU"/>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noFill/>
                  </a:tcPr>
                </a:tc>
                <a:tc>
                  <a:txBody>
                    <a:bodyPr/>
                    <a:lstStyle/>
                    <a:p>
                      <a:endParaRPr lang="en-AU"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noFill/>
                  </a:tcPr>
                </a:tc>
                <a:tc>
                  <a:txBody>
                    <a:bodyPr/>
                    <a:lstStyle/>
                    <a:p>
                      <a:endParaRPr lang="en-AU"/>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noFill/>
                  </a:tcPr>
                </a:tc>
                <a:tc>
                  <a:txBody>
                    <a:bodyPr/>
                    <a:lstStyle/>
                    <a:p>
                      <a:endParaRPr lang="en-AU"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noFill/>
                  </a:tcPr>
                </a:tc>
              </a:tr>
            </a:tbl>
          </a:graphicData>
        </a:graphic>
      </p:graphicFrame>
      <p:sp>
        <p:nvSpPr>
          <p:cNvPr id="5" name="Rectangle 4"/>
          <p:cNvSpPr/>
          <p:nvPr/>
        </p:nvSpPr>
        <p:spPr>
          <a:xfrm>
            <a:off x="2014538" y="1828797"/>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4443413" y="1828797"/>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p:nvSpPr>
        <p:spPr>
          <a:xfrm>
            <a:off x="6872288" y="1828797"/>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a:off x="9301163" y="1828797"/>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1957387" y="2990850"/>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0" name="Oval 9"/>
          <p:cNvSpPr/>
          <p:nvPr/>
        </p:nvSpPr>
        <p:spPr>
          <a:xfrm>
            <a:off x="4386262" y="2990849"/>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1" name="Oval 10"/>
          <p:cNvSpPr/>
          <p:nvPr/>
        </p:nvSpPr>
        <p:spPr>
          <a:xfrm>
            <a:off x="6815137" y="2990848"/>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2" name="Oval 11"/>
          <p:cNvSpPr/>
          <p:nvPr/>
        </p:nvSpPr>
        <p:spPr>
          <a:xfrm>
            <a:off x="9244012" y="2990847"/>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3" name="Isosceles Triangle 12"/>
          <p:cNvSpPr/>
          <p:nvPr/>
        </p:nvSpPr>
        <p:spPr>
          <a:xfrm>
            <a:off x="1902618" y="4143375"/>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4" name="Isosceles Triangle 13"/>
          <p:cNvSpPr/>
          <p:nvPr/>
        </p:nvSpPr>
        <p:spPr>
          <a:xfrm>
            <a:off x="4331493" y="4143375"/>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5" name="Isosceles Triangle 14"/>
          <p:cNvSpPr/>
          <p:nvPr/>
        </p:nvSpPr>
        <p:spPr>
          <a:xfrm>
            <a:off x="6760368" y="4143375"/>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6" name="Isosceles Triangle 15"/>
          <p:cNvSpPr/>
          <p:nvPr/>
        </p:nvSpPr>
        <p:spPr>
          <a:xfrm>
            <a:off x="9189243" y="4143375"/>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7" name="Heart 16"/>
          <p:cNvSpPr/>
          <p:nvPr/>
        </p:nvSpPr>
        <p:spPr>
          <a:xfrm>
            <a:off x="1902619" y="5372100"/>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Heart 17"/>
          <p:cNvSpPr/>
          <p:nvPr/>
        </p:nvSpPr>
        <p:spPr>
          <a:xfrm>
            <a:off x="4331494" y="5372100"/>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Heart 18"/>
          <p:cNvSpPr/>
          <p:nvPr/>
        </p:nvSpPr>
        <p:spPr>
          <a:xfrm>
            <a:off x="6760369" y="5372100"/>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Heart 19"/>
          <p:cNvSpPr/>
          <p:nvPr/>
        </p:nvSpPr>
        <p:spPr>
          <a:xfrm>
            <a:off x="9189244" y="5372100"/>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p:cNvSpPr>
            <a:spLocks noGrp="1"/>
          </p:cNvSpPr>
          <p:nvPr>
            <p:ph type="sldNum" sz="quarter" idx="12"/>
          </p:nvPr>
        </p:nvSpPr>
        <p:spPr/>
        <p:txBody>
          <a:bodyPr/>
          <a:lstStyle/>
          <a:p>
            <a:fld id="{75856035-CAFF-4FF9-851C-C2B1C2F56CC2}" type="slidenum">
              <a:rPr lang="en-AU" smtClean="0"/>
              <a:t>12</a:t>
            </a:fld>
            <a:endParaRPr lang="en-AU"/>
          </a:p>
        </p:txBody>
      </p:sp>
    </p:spTree>
    <p:extLst>
      <p:ext uri="{BB962C8B-B14F-4D97-AF65-F5344CB8AC3E}">
        <p14:creationId xmlns:p14="http://schemas.microsoft.com/office/powerpoint/2010/main" val="2877979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1.1 – The Easiest Exercise Ever</a:t>
            </a:r>
            <a:endParaRPr lang="en-AU" dirty="0"/>
          </a:p>
        </p:txBody>
      </p:sp>
      <p:sp>
        <p:nvSpPr>
          <p:cNvPr id="3" name="Content Placeholder 2"/>
          <p:cNvSpPr>
            <a:spLocks noGrp="1"/>
          </p:cNvSpPr>
          <p:nvPr>
            <p:ph idx="1"/>
          </p:nvPr>
        </p:nvSpPr>
        <p:spPr/>
        <p:txBody>
          <a:bodyPr>
            <a:normAutofit/>
          </a:bodyPr>
          <a:lstStyle/>
          <a:p>
            <a:pPr marL="457200" lvl="1" indent="0">
              <a:buNone/>
            </a:pPr>
            <a:r>
              <a:rPr lang="en-AU" dirty="0" smtClean="0"/>
              <a:t>Using the shapes, create a sequence that matches each of these patterns:</a:t>
            </a:r>
          </a:p>
          <a:p>
            <a:pPr marL="457200" lvl="1" indent="0">
              <a:buNone/>
            </a:pPr>
            <a:endParaRPr lang="en-AU" dirty="0"/>
          </a:p>
          <a:p>
            <a:pPr marL="457200" lvl="1" indent="0">
              <a:buNone/>
            </a:pPr>
            <a:r>
              <a:rPr lang="en-AU" dirty="0" smtClean="0"/>
              <a:t>A) </a:t>
            </a:r>
          </a:p>
          <a:p>
            <a:pPr marL="457200" lvl="1" indent="0">
              <a:buNone/>
            </a:pPr>
            <a:endParaRPr lang="en-AU" dirty="0" smtClean="0"/>
          </a:p>
          <a:p>
            <a:pPr marL="457200" lvl="1" indent="0">
              <a:buNone/>
            </a:pPr>
            <a:endParaRPr lang="en-AU" dirty="0"/>
          </a:p>
          <a:p>
            <a:pPr marL="457200" lvl="1" indent="0">
              <a:buNone/>
            </a:pPr>
            <a:r>
              <a:rPr lang="en-AU" dirty="0" smtClean="0"/>
              <a:t>					B)</a:t>
            </a:r>
          </a:p>
          <a:p>
            <a:pPr marL="457200" lvl="1" indent="0">
              <a:buNone/>
            </a:pPr>
            <a:endParaRPr lang="en-AU" dirty="0" smtClean="0"/>
          </a:p>
          <a:p>
            <a:pPr marL="457200" lvl="1" indent="0">
              <a:buNone/>
            </a:pPr>
            <a:endParaRPr lang="en-AU" dirty="0"/>
          </a:p>
          <a:p>
            <a:pPr marL="457200" lvl="1" indent="0">
              <a:buNone/>
            </a:pPr>
            <a:r>
              <a:rPr lang="en-AU" dirty="0" smtClean="0"/>
              <a:t>C)</a:t>
            </a:r>
          </a:p>
          <a:p>
            <a:pPr lvl="1"/>
            <a:endParaRPr lang="en-AU" dirty="0" smtClean="0"/>
          </a:p>
          <a:p>
            <a:pPr marL="514350" indent="-514350">
              <a:buAutoNum type="arabicParenR"/>
            </a:pPr>
            <a:endParaRPr lang="en-AU" dirty="0"/>
          </a:p>
        </p:txBody>
      </p:sp>
      <p:sp>
        <p:nvSpPr>
          <p:cNvPr id="4" name="Rectangle 3"/>
          <p:cNvSpPr/>
          <p:nvPr/>
        </p:nvSpPr>
        <p:spPr>
          <a:xfrm>
            <a:off x="2005013" y="2495547"/>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2795588" y="2495547"/>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p:cNvSpPr/>
          <p:nvPr/>
        </p:nvSpPr>
        <p:spPr>
          <a:xfrm>
            <a:off x="3586163" y="2462209"/>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7" name="Heart 6"/>
          <p:cNvSpPr/>
          <p:nvPr/>
        </p:nvSpPr>
        <p:spPr>
          <a:xfrm>
            <a:off x="6096000" y="3629818"/>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Heart 7"/>
          <p:cNvSpPr/>
          <p:nvPr/>
        </p:nvSpPr>
        <p:spPr>
          <a:xfrm>
            <a:off x="7679530" y="3629818"/>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Isosceles Triangle 8"/>
          <p:cNvSpPr/>
          <p:nvPr/>
        </p:nvSpPr>
        <p:spPr>
          <a:xfrm>
            <a:off x="6836568" y="369649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0" name="Oval 9"/>
          <p:cNvSpPr/>
          <p:nvPr/>
        </p:nvSpPr>
        <p:spPr>
          <a:xfrm>
            <a:off x="1947862" y="482917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1" name="Oval 10"/>
          <p:cNvSpPr/>
          <p:nvPr/>
        </p:nvSpPr>
        <p:spPr>
          <a:xfrm>
            <a:off x="2795588" y="482917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2" name="Oval 11"/>
          <p:cNvSpPr/>
          <p:nvPr/>
        </p:nvSpPr>
        <p:spPr>
          <a:xfrm>
            <a:off x="3614738" y="482917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3" name="Isosceles Triangle 12"/>
          <p:cNvSpPr/>
          <p:nvPr/>
        </p:nvSpPr>
        <p:spPr>
          <a:xfrm>
            <a:off x="4433888" y="4868068"/>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4" name="Slide Number Placeholder 13"/>
          <p:cNvSpPr>
            <a:spLocks noGrp="1"/>
          </p:cNvSpPr>
          <p:nvPr>
            <p:ph type="sldNum" sz="quarter" idx="12"/>
          </p:nvPr>
        </p:nvSpPr>
        <p:spPr/>
        <p:txBody>
          <a:bodyPr/>
          <a:lstStyle/>
          <a:p>
            <a:fld id="{75856035-CAFF-4FF9-851C-C2B1C2F56CC2}" type="slidenum">
              <a:rPr lang="en-AU" smtClean="0"/>
              <a:t>13</a:t>
            </a:fld>
            <a:endParaRPr lang="en-AU"/>
          </a:p>
        </p:txBody>
      </p:sp>
      <p:sp>
        <p:nvSpPr>
          <p:cNvPr id="15" name="Oval 14">
            <a:hlinkClick r:id="rId2" action="ppaction://hlinksldjump"/>
          </p:cNvPr>
          <p:cNvSpPr/>
          <p:nvPr/>
        </p:nvSpPr>
        <p:spPr>
          <a:xfrm>
            <a:off x="808021"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16" name="Oval 1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17" name="Oval 1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18" name="Oval 1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9" name="Oval 18">
            <a:hlinkClick r:id="rId6" action="ppaction://hlinksldjump"/>
          </p:cNvPr>
          <p:cNvSpPr/>
          <p:nvPr/>
        </p:nvSpPr>
        <p:spPr>
          <a:xfrm>
            <a:off x="146656" y="6090247"/>
            <a:ext cx="655607" cy="655607"/>
          </a:xfrm>
          <a:prstGeom prst="ellipse">
            <a:avLst/>
          </a:prstGeom>
          <a:gradFill flip="none" rotWithShape="1">
            <a:gsLst>
              <a:gs pos="70000">
                <a:schemeClr val="accent2">
                  <a:lumMod val="50000"/>
                </a:schemeClr>
              </a:gs>
              <a:gs pos="80000">
                <a:schemeClr val="accent2">
                  <a:lumMod val="20000"/>
                  <a:lumOff val="8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214401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1.1 – The Easiest Exercise Ever</a:t>
            </a:r>
            <a:endParaRPr lang="en-AU" dirty="0"/>
          </a:p>
        </p:txBody>
      </p:sp>
      <p:sp>
        <p:nvSpPr>
          <p:cNvPr id="3" name="Content Placeholder 2"/>
          <p:cNvSpPr>
            <a:spLocks noGrp="1"/>
          </p:cNvSpPr>
          <p:nvPr>
            <p:ph idx="1"/>
          </p:nvPr>
        </p:nvSpPr>
        <p:spPr/>
        <p:txBody>
          <a:bodyPr>
            <a:normAutofit/>
          </a:bodyPr>
          <a:lstStyle/>
          <a:p>
            <a:pPr marL="457200" lvl="1" indent="0">
              <a:buNone/>
            </a:pPr>
            <a:r>
              <a:rPr lang="en-AU" dirty="0" smtClean="0"/>
              <a:t>Answers are on the next page</a:t>
            </a:r>
          </a:p>
          <a:p>
            <a:pPr marL="457200" lvl="1" indent="0">
              <a:buNone/>
            </a:pPr>
            <a:endParaRPr lang="en-AU" dirty="0"/>
          </a:p>
          <a:p>
            <a:pPr lvl="1"/>
            <a:endParaRPr lang="en-AU" dirty="0" smtClean="0"/>
          </a:p>
          <a:p>
            <a:pPr marL="514350" indent="-514350">
              <a:buAutoNum type="arabicParenR"/>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14</a:t>
            </a:fld>
            <a:endParaRPr lang="en-AU"/>
          </a:p>
        </p:txBody>
      </p:sp>
      <p:sp>
        <p:nvSpPr>
          <p:cNvPr id="5" name="Oval 4">
            <a:hlinkClick r:id="rId2" action="ppaction://hlinksldjump"/>
          </p:cNvPr>
          <p:cNvSpPr/>
          <p:nvPr/>
        </p:nvSpPr>
        <p:spPr>
          <a:xfrm>
            <a:off x="808021"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80000">
                <a:schemeClr val="accent2">
                  <a:lumMod val="50000"/>
                </a:schemeClr>
              </a:gs>
              <a:gs pos="90000">
                <a:schemeClr val="accent2">
                  <a:lumMod val="20000"/>
                  <a:lumOff val="8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648885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Answers 1.1 – The Easiest Exercise Ever</a:t>
            </a:r>
            <a:endParaRPr lang="en-AU" dirty="0"/>
          </a:p>
        </p:txBody>
      </p:sp>
      <p:sp>
        <p:nvSpPr>
          <p:cNvPr id="3" name="Content Placeholder 2"/>
          <p:cNvSpPr>
            <a:spLocks noGrp="1"/>
          </p:cNvSpPr>
          <p:nvPr>
            <p:ph idx="1"/>
          </p:nvPr>
        </p:nvSpPr>
        <p:spPr/>
        <p:txBody>
          <a:bodyPr>
            <a:normAutofit/>
          </a:bodyPr>
          <a:lstStyle/>
          <a:p>
            <a:pPr marL="457200" lvl="1" indent="0">
              <a:buNone/>
            </a:pPr>
            <a:r>
              <a:rPr lang="en-AU" dirty="0" smtClean="0"/>
              <a:t>You probably got this one right, unless you overthought it because you thought I was tricking you. Each sequence is as I presented it.</a:t>
            </a:r>
          </a:p>
          <a:p>
            <a:pPr marL="457200" lvl="1" indent="0">
              <a:buNone/>
            </a:pPr>
            <a:endParaRPr lang="en-AU" dirty="0"/>
          </a:p>
          <a:p>
            <a:pPr marL="457200" lvl="1" indent="0">
              <a:buNone/>
            </a:pPr>
            <a:r>
              <a:rPr lang="en-AU" dirty="0" smtClean="0"/>
              <a:t>A) </a:t>
            </a:r>
          </a:p>
          <a:p>
            <a:pPr marL="457200" lvl="1" indent="0">
              <a:buNone/>
            </a:pPr>
            <a:endParaRPr lang="en-AU" dirty="0" smtClean="0"/>
          </a:p>
          <a:p>
            <a:pPr marL="457200" lvl="1" indent="0">
              <a:buNone/>
            </a:pPr>
            <a:endParaRPr lang="en-AU" dirty="0"/>
          </a:p>
          <a:p>
            <a:pPr marL="457200" lvl="1" indent="0">
              <a:buNone/>
            </a:pPr>
            <a:r>
              <a:rPr lang="en-AU" dirty="0" smtClean="0"/>
              <a:t>					B)</a:t>
            </a:r>
          </a:p>
          <a:p>
            <a:pPr marL="457200" lvl="1" indent="0">
              <a:buNone/>
            </a:pPr>
            <a:endParaRPr lang="en-AU" dirty="0" smtClean="0"/>
          </a:p>
          <a:p>
            <a:pPr marL="457200" lvl="1" indent="0">
              <a:buNone/>
            </a:pPr>
            <a:endParaRPr lang="en-AU" dirty="0"/>
          </a:p>
          <a:p>
            <a:pPr marL="457200" lvl="1" indent="0">
              <a:buNone/>
            </a:pPr>
            <a:r>
              <a:rPr lang="en-AU" dirty="0" smtClean="0"/>
              <a:t>C)</a:t>
            </a:r>
          </a:p>
          <a:p>
            <a:pPr lvl="1"/>
            <a:endParaRPr lang="en-AU" dirty="0" smtClean="0"/>
          </a:p>
          <a:p>
            <a:pPr marL="514350" indent="-514350">
              <a:buAutoNum type="arabicParenR"/>
            </a:pPr>
            <a:endParaRPr lang="en-AU" dirty="0"/>
          </a:p>
        </p:txBody>
      </p:sp>
      <p:sp>
        <p:nvSpPr>
          <p:cNvPr id="4" name="Rectangle 3"/>
          <p:cNvSpPr/>
          <p:nvPr/>
        </p:nvSpPr>
        <p:spPr>
          <a:xfrm>
            <a:off x="2005013" y="2762247"/>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2795588" y="2762247"/>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p:cNvSpPr/>
          <p:nvPr/>
        </p:nvSpPr>
        <p:spPr>
          <a:xfrm>
            <a:off x="3586163" y="2728909"/>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7" name="Heart 6"/>
          <p:cNvSpPr/>
          <p:nvPr/>
        </p:nvSpPr>
        <p:spPr>
          <a:xfrm>
            <a:off x="6096000" y="3896518"/>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Heart 7"/>
          <p:cNvSpPr/>
          <p:nvPr/>
        </p:nvSpPr>
        <p:spPr>
          <a:xfrm>
            <a:off x="7679530" y="3896518"/>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Isosceles Triangle 8"/>
          <p:cNvSpPr/>
          <p:nvPr/>
        </p:nvSpPr>
        <p:spPr>
          <a:xfrm>
            <a:off x="6836568" y="396319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0" name="Oval 9"/>
          <p:cNvSpPr/>
          <p:nvPr/>
        </p:nvSpPr>
        <p:spPr>
          <a:xfrm>
            <a:off x="1947862" y="509587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1" name="Oval 10"/>
          <p:cNvSpPr/>
          <p:nvPr/>
        </p:nvSpPr>
        <p:spPr>
          <a:xfrm>
            <a:off x="2795588" y="509587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2" name="Oval 11"/>
          <p:cNvSpPr/>
          <p:nvPr/>
        </p:nvSpPr>
        <p:spPr>
          <a:xfrm>
            <a:off x="3614738" y="509587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3" name="Isosceles Triangle 12"/>
          <p:cNvSpPr/>
          <p:nvPr/>
        </p:nvSpPr>
        <p:spPr>
          <a:xfrm>
            <a:off x="4433888" y="5134768"/>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4" name="Slide Number Placeholder 13"/>
          <p:cNvSpPr>
            <a:spLocks noGrp="1"/>
          </p:cNvSpPr>
          <p:nvPr>
            <p:ph type="sldNum" sz="quarter" idx="12"/>
          </p:nvPr>
        </p:nvSpPr>
        <p:spPr/>
        <p:txBody>
          <a:bodyPr/>
          <a:lstStyle/>
          <a:p>
            <a:fld id="{75856035-CAFF-4FF9-851C-C2B1C2F56CC2}" type="slidenum">
              <a:rPr lang="en-AU" smtClean="0"/>
              <a:t>15</a:t>
            </a:fld>
            <a:endParaRPr lang="en-AU"/>
          </a:p>
        </p:txBody>
      </p:sp>
      <p:sp>
        <p:nvSpPr>
          <p:cNvPr id="15" name="Oval 14">
            <a:hlinkClick r:id="rId2" action="ppaction://hlinksldjump"/>
          </p:cNvPr>
          <p:cNvSpPr/>
          <p:nvPr/>
        </p:nvSpPr>
        <p:spPr>
          <a:xfrm>
            <a:off x="808021"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16" name="Oval 1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17" name="Oval 1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18" name="Oval 1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9" name="Oval 18">
            <a:hlinkClick r:id="rId6" action="ppaction://hlinksldjump"/>
          </p:cNvPr>
          <p:cNvSpPr/>
          <p:nvPr/>
        </p:nvSpPr>
        <p:spPr>
          <a:xfrm>
            <a:off x="146656" y="6090247"/>
            <a:ext cx="655607" cy="655607"/>
          </a:xfrm>
          <a:prstGeom prst="ellipse">
            <a:avLst/>
          </a:prstGeom>
          <a:gradFill flip="none" rotWithShape="1">
            <a:gsLst>
              <a:gs pos="90000">
                <a:schemeClr val="accent2">
                  <a:lumMod val="50000"/>
                </a:schemeClr>
              </a:gs>
              <a:gs pos="100000">
                <a:schemeClr val="accent2">
                  <a:lumMod val="20000"/>
                  <a:lumOff val="8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589757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1.1 – The Easiest Exercise Ever</a:t>
            </a:r>
            <a:endParaRPr lang="en-AU" dirty="0"/>
          </a:p>
        </p:txBody>
      </p:sp>
      <p:sp>
        <p:nvSpPr>
          <p:cNvPr id="3" name="Content Placeholder 2"/>
          <p:cNvSpPr>
            <a:spLocks noGrp="1"/>
          </p:cNvSpPr>
          <p:nvPr>
            <p:ph idx="1"/>
          </p:nvPr>
        </p:nvSpPr>
        <p:spPr/>
        <p:txBody>
          <a:bodyPr>
            <a:normAutofit/>
          </a:bodyPr>
          <a:lstStyle/>
          <a:p>
            <a:pPr marL="457200" lvl="1" indent="0">
              <a:buNone/>
            </a:pPr>
            <a:r>
              <a:rPr lang="en-AU" dirty="0" smtClean="0"/>
              <a:t>The purpose of this exercise wasn’t to </a:t>
            </a:r>
            <a:r>
              <a:rPr lang="en-AU" i="1" dirty="0" smtClean="0"/>
              <a:t>challenge</a:t>
            </a:r>
            <a:r>
              <a:rPr lang="en-AU" dirty="0" smtClean="0"/>
              <a:t> you. It’s to set things up so I can ask this:</a:t>
            </a:r>
          </a:p>
          <a:p>
            <a:pPr marL="457200" lvl="1" indent="0">
              <a:buNone/>
            </a:pPr>
            <a:endParaRPr lang="en-AU" dirty="0"/>
          </a:p>
          <a:p>
            <a:pPr marL="457200" lvl="1" indent="0">
              <a:buNone/>
            </a:pPr>
            <a:r>
              <a:rPr lang="en-AU" i="1" dirty="0" smtClean="0"/>
              <a:t>Why</a:t>
            </a:r>
            <a:r>
              <a:rPr lang="en-AU" dirty="0" smtClean="0"/>
              <a:t> was that exercise so easy?</a:t>
            </a:r>
          </a:p>
          <a:p>
            <a:pPr marL="457200" lvl="1" indent="0">
              <a:buNone/>
            </a:pPr>
            <a:endParaRPr lang="en-AU" i="1" dirty="0"/>
          </a:p>
          <a:p>
            <a:pPr marL="457200" lvl="1" indent="0">
              <a:buNone/>
            </a:pPr>
            <a:r>
              <a:rPr lang="en-AU" dirty="0" smtClean="0"/>
              <a:t>Because there was only one answer and it was obvious what it was. It was inflexible.</a:t>
            </a:r>
          </a:p>
          <a:p>
            <a:pPr marL="457200" lvl="1" indent="0">
              <a:buNone/>
            </a:pPr>
            <a:endParaRPr lang="en-AU" dirty="0"/>
          </a:p>
          <a:p>
            <a:pPr marL="457200" lvl="1" indent="0">
              <a:buNone/>
            </a:pPr>
            <a:r>
              <a:rPr lang="en-AU" dirty="0" smtClean="0"/>
              <a:t>If you’re searching for something specific – like “dog” – that’s fine. It’s not useful if you’re searching for a </a:t>
            </a:r>
            <a:r>
              <a:rPr lang="en-AU" i="1" dirty="0" smtClean="0"/>
              <a:t>pattern</a:t>
            </a:r>
            <a:r>
              <a:rPr lang="en-AU" dirty="0" smtClean="0"/>
              <a:t>, though.</a:t>
            </a:r>
          </a:p>
          <a:p>
            <a:pPr lvl="1"/>
            <a:endParaRPr lang="en-AU" dirty="0" smtClean="0"/>
          </a:p>
          <a:p>
            <a:pPr marL="514350" indent="-514350">
              <a:buAutoNum type="arabicParenR"/>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16</a:t>
            </a:fld>
            <a:endParaRPr lang="en-AU"/>
          </a:p>
        </p:txBody>
      </p:sp>
      <p:sp>
        <p:nvSpPr>
          <p:cNvPr id="5" name="Oval 4">
            <a:hlinkClick r:id="rId2" action="ppaction://hlinksldjump"/>
          </p:cNvPr>
          <p:cNvSpPr/>
          <p:nvPr/>
        </p:nvSpPr>
        <p:spPr>
          <a:xfrm>
            <a:off x="808021"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035073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Common </a:t>
            </a:r>
            <a:r>
              <a:rPr lang="en-AU" dirty="0" err="1" smtClean="0"/>
              <a:t>Metacharacters</a:t>
            </a:r>
            <a:endParaRPr lang="en-AU" dirty="0"/>
          </a:p>
        </p:txBody>
      </p:sp>
      <p:sp>
        <p:nvSpPr>
          <p:cNvPr id="3" name="Text Placeholder 2"/>
          <p:cNvSpPr>
            <a:spLocks noGrp="1"/>
          </p:cNvSpPr>
          <p:nvPr>
            <p:ph type="body" idx="1"/>
          </p:nvPr>
        </p:nvSpPr>
        <p:spPr/>
        <p:txBody>
          <a:bodyPr/>
          <a:lstStyle/>
          <a:p>
            <a:r>
              <a:rPr lang="en-AU" dirty="0" smtClean="0"/>
              <a:t>Using Regular Expressions – Module 2</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17</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0">
                <a:schemeClr val="accent2">
                  <a:lumMod val="50000"/>
                </a:schemeClr>
              </a:gs>
              <a:gs pos="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150356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What’s a </a:t>
            </a:r>
            <a:r>
              <a:rPr lang="en-AU" dirty="0" err="1" smtClean="0"/>
              <a:t>metacharacter</a:t>
            </a:r>
            <a:r>
              <a:rPr lang="en-AU" dirty="0" smtClean="0"/>
              <a:t>?</a:t>
            </a:r>
            <a:endParaRPr lang="en-AU" dirty="0"/>
          </a:p>
        </p:txBody>
      </p:sp>
      <p:sp>
        <p:nvSpPr>
          <p:cNvPr id="3" name="Content Placeholder 2"/>
          <p:cNvSpPr>
            <a:spLocks noGrp="1"/>
          </p:cNvSpPr>
          <p:nvPr>
            <p:ph idx="1"/>
          </p:nvPr>
        </p:nvSpPr>
        <p:spPr/>
        <p:txBody>
          <a:bodyPr>
            <a:normAutofit/>
          </a:bodyPr>
          <a:lstStyle/>
          <a:p>
            <a:pPr marL="457200" lvl="1" indent="0">
              <a:buNone/>
            </a:pPr>
            <a:r>
              <a:rPr lang="en-AU" dirty="0" smtClean="0"/>
              <a:t>When using regular expressions, most characters mean exactly what they look like.</a:t>
            </a:r>
          </a:p>
          <a:p>
            <a:pPr marL="457200" lvl="1" indent="0">
              <a:buNone/>
            </a:pPr>
            <a:endParaRPr lang="en-AU" dirty="0"/>
          </a:p>
          <a:p>
            <a:pPr marL="457200" lvl="1" indent="0">
              <a:buNone/>
            </a:pPr>
            <a:r>
              <a:rPr lang="en-AU" dirty="0" smtClean="0"/>
              <a:t>If you search for “dog”, it’ll find all examples of a </a:t>
            </a:r>
            <a:r>
              <a:rPr lang="en-AU" i="1" dirty="0" smtClean="0"/>
              <a:t>d</a:t>
            </a:r>
            <a:r>
              <a:rPr lang="en-AU" dirty="0" smtClean="0"/>
              <a:t> followed by an </a:t>
            </a:r>
            <a:r>
              <a:rPr lang="en-AU" i="1" dirty="0" smtClean="0"/>
              <a:t>o</a:t>
            </a:r>
            <a:r>
              <a:rPr lang="en-AU" dirty="0" smtClean="0"/>
              <a:t> followed by a </a:t>
            </a:r>
            <a:r>
              <a:rPr lang="en-AU" i="1" dirty="0" smtClean="0"/>
              <a:t>g</a:t>
            </a:r>
            <a:r>
              <a:rPr lang="en-AU" dirty="0" smtClean="0"/>
              <a:t>.</a:t>
            </a:r>
          </a:p>
          <a:p>
            <a:pPr marL="457200" lvl="1" indent="0">
              <a:buNone/>
            </a:pPr>
            <a:endParaRPr lang="en-AU" dirty="0"/>
          </a:p>
          <a:p>
            <a:pPr marL="457200" lvl="1" indent="0">
              <a:buNone/>
            </a:pPr>
            <a:r>
              <a:rPr lang="en-AU" dirty="0" smtClean="0"/>
              <a:t>However, some characters hold a specific meaning. When you use them, it tells the regex engine to do something special.</a:t>
            </a:r>
          </a:p>
          <a:p>
            <a:pPr marL="457200" lvl="1" indent="0">
              <a:buNone/>
            </a:pPr>
            <a:endParaRPr lang="en-AU" dirty="0"/>
          </a:p>
          <a:p>
            <a:pPr marL="457200" lvl="1" indent="0">
              <a:buNone/>
            </a:pPr>
            <a:r>
              <a:rPr lang="en-AU" dirty="0" smtClean="0"/>
              <a:t>These characters are called </a:t>
            </a:r>
            <a:r>
              <a:rPr lang="en-AU" b="1" dirty="0" err="1" smtClean="0"/>
              <a:t>metacharacters</a:t>
            </a:r>
            <a:r>
              <a:rPr lang="en-AU" dirty="0" smtClean="0"/>
              <a:t> and we’ll explore a few of those.</a:t>
            </a:r>
          </a:p>
          <a:p>
            <a:pPr marL="457200" lvl="1" indent="0">
              <a:buNone/>
            </a:pPr>
            <a:endParaRPr lang="en-AU" dirty="0"/>
          </a:p>
          <a:p>
            <a:pPr lvl="1"/>
            <a:endParaRPr lang="en-AU" dirty="0" smtClean="0"/>
          </a:p>
          <a:p>
            <a:pPr marL="514350" indent="-514350">
              <a:buAutoNum type="arabicParenR"/>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18</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0">
                <a:schemeClr val="accent2">
                  <a:lumMod val="50000"/>
                </a:schemeClr>
              </a:gs>
              <a:gs pos="2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490485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Period (.) – the wildcard</a:t>
            </a:r>
            <a:endParaRPr lang="en-AU" dirty="0"/>
          </a:p>
        </p:txBody>
      </p:sp>
      <p:sp>
        <p:nvSpPr>
          <p:cNvPr id="3" name="Content Placeholder 2"/>
          <p:cNvSpPr>
            <a:spLocks noGrp="1"/>
          </p:cNvSpPr>
          <p:nvPr>
            <p:ph idx="1"/>
          </p:nvPr>
        </p:nvSpPr>
        <p:spPr/>
        <p:txBody>
          <a:bodyPr>
            <a:normAutofit/>
          </a:bodyPr>
          <a:lstStyle/>
          <a:p>
            <a:pPr marL="457200" lvl="1" indent="0">
              <a:buNone/>
            </a:pPr>
            <a:r>
              <a:rPr lang="en-AU" dirty="0" smtClean="0"/>
              <a:t>The first </a:t>
            </a:r>
            <a:r>
              <a:rPr lang="en-AU" dirty="0" err="1" smtClean="0"/>
              <a:t>metacharacter</a:t>
            </a:r>
            <a:r>
              <a:rPr lang="en-AU" dirty="0" smtClean="0"/>
              <a:t> we’ll cover is the versatile period. In Regular Expressions, the period is a </a:t>
            </a:r>
            <a:r>
              <a:rPr lang="en-AU" dirty="0" err="1" smtClean="0"/>
              <a:t>metacharacter</a:t>
            </a:r>
            <a:r>
              <a:rPr lang="en-AU" dirty="0" smtClean="0"/>
              <a:t> that’s a wildcard. It can represent any other character, such as letters, numbers, punctuation, symbols and even whitespace.</a:t>
            </a:r>
          </a:p>
          <a:p>
            <a:pPr marL="457200" lvl="1" indent="0">
              <a:buNone/>
            </a:pPr>
            <a:endParaRPr lang="en-AU" dirty="0"/>
          </a:p>
          <a:p>
            <a:pPr marL="457200" lvl="1" indent="0">
              <a:buNone/>
            </a:pPr>
            <a:r>
              <a:rPr lang="en-AU" dirty="0" smtClean="0"/>
              <a:t>Take the regex </a:t>
            </a:r>
            <a:r>
              <a:rPr lang="en-AU" u="sng" dirty="0" err="1" smtClean="0"/>
              <a:t>Ho.nd</a:t>
            </a:r>
            <a:r>
              <a:rPr lang="en-AU" dirty="0" smtClean="0"/>
              <a:t>. That will match on:</a:t>
            </a:r>
          </a:p>
          <a:p>
            <a:pPr lvl="1"/>
            <a:r>
              <a:rPr lang="en-AU" dirty="0" smtClean="0"/>
              <a:t>Hound</a:t>
            </a:r>
          </a:p>
          <a:p>
            <a:pPr lvl="1"/>
            <a:r>
              <a:rPr lang="en-AU" dirty="0" err="1" smtClean="0"/>
              <a:t>Hoand</a:t>
            </a:r>
            <a:endParaRPr lang="en-AU" dirty="0" smtClean="0"/>
          </a:p>
          <a:p>
            <a:pPr lvl="1"/>
            <a:r>
              <a:rPr lang="en-AU" dirty="0" err="1" smtClean="0"/>
              <a:t>Ho$nd</a:t>
            </a:r>
            <a:endParaRPr lang="en-AU" dirty="0" smtClean="0"/>
          </a:p>
          <a:p>
            <a:pPr lvl="1"/>
            <a:r>
              <a:rPr lang="en-AU" dirty="0" err="1" smtClean="0"/>
              <a:t>Ho</a:t>
            </a:r>
            <a:r>
              <a:rPr lang="en-AU" dirty="0" smtClean="0"/>
              <a:t> </a:t>
            </a:r>
            <a:r>
              <a:rPr lang="en-AU" dirty="0" err="1" smtClean="0"/>
              <a:t>nd</a:t>
            </a:r>
            <a:endParaRPr lang="en-AU" dirty="0"/>
          </a:p>
          <a:p>
            <a:pPr marL="457200" lvl="1" indent="0">
              <a:buNone/>
            </a:pPr>
            <a:r>
              <a:rPr lang="en-AU" dirty="0" smtClean="0"/>
              <a:t>And many others…</a:t>
            </a:r>
          </a:p>
          <a:p>
            <a:pPr lvl="1"/>
            <a:endParaRPr lang="en-AU" dirty="0" smtClean="0"/>
          </a:p>
          <a:p>
            <a:pPr marL="457200" lvl="1" indent="0">
              <a:buNone/>
            </a:pPr>
            <a:endParaRPr lang="en-AU" dirty="0"/>
          </a:p>
          <a:p>
            <a:pPr lvl="1"/>
            <a:endParaRPr lang="en-AU" dirty="0" smtClean="0"/>
          </a:p>
          <a:p>
            <a:pPr marL="514350" indent="-514350">
              <a:buAutoNum type="arabicParenR"/>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19</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0">
                <a:schemeClr val="accent2">
                  <a:lumMod val="50000"/>
                </a:schemeClr>
              </a:gs>
              <a:gs pos="4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861036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2.1 – The Period</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Using the shapes, create patterns that match these expressions:</a:t>
            </a:r>
          </a:p>
          <a:p>
            <a:pPr marL="457200" lvl="1" indent="0">
              <a:buNone/>
            </a:pPr>
            <a:endParaRPr lang="en-AU" dirty="0" smtClean="0"/>
          </a:p>
          <a:p>
            <a:pPr marL="457200" lvl="1" indent="0">
              <a:buNone/>
            </a:pPr>
            <a:r>
              <a:rPr lang="en-AU" dirty="0" smtClean="0"/>
              <a:t>A</a:t>
            </a:r>
            <a:r>
              <a:rPr lang="en-AU" dirty="0"/>
              <a:t>) </a:t>
            </a:r>
            <a:r>
              <a:rPr lang="en-AU" dirty="0" smtClean="0"/>
              <a:t>               </a:t>
            </a:r>
            <a:r>
              <a:rPr lang="en-AU" sz="3600" dirty="0" smtClean="0"/>
              <a:t>.</a:t>
            </a:r>
            <a:endParaRPr lang="en-AU" sz="3600" dirty="0"/>
          </a:p>
          <a:p>
            <a:pPr marL="457200" lvl="1" indent="0">
              <a:buNone/>
            </a:pPr>
            <a:endParaRPr lang="en-AU" dirty="0"/>
          </a:p>
          <a:p>
            <a:pPr marL="457200" lvl="1" indent="0">
              <a:buNone/>
            </a:pPr>
            <a:endParaRPr lang="en-AU" dirty="0"/>
          </a:p>
          <a:p>
            <a:pPr marL="457200" lvl="1" indent="0">
              <a:buNone/>
            </a:pPr>
            <a:r>
              <a:rPr lang="en-AU" dirty="0"/>
              <a:t>					B</a:t>
            </a:r>
            <a:r>
              <a:rPr lang="en-AU" dirty="0" smtClean="0"/>
              <a:t>) </a:t>
            </a:r>
            <a:r>
              <a:rPr lang="en-AU" sz="3600" dirty="0" smtClean="0"/>
              <a:t>. .</a:t>
            </a:r>
            <a:r>
              <a:rPr lang="en-AU" sz="3600" dirty="0"/>
              <a:t> .</a:t>
            </a:r>
          </a:p>
          <a:p>
            <a:pPr marL="457200" lvl="1" indent="0">
              <a:buNone/>
            </a:pPr>
            <a:endParaRPr lang="en-AU" dirty="0"/>
          </a:p>
          <a:p>
            <a:pPr marL="457200" lvl="1" indent="0">
              <a:buNone/>
            </a:pPr>
            <a:r>
              <a:rPr lang="en-AU" dirty="0" smtClean="0"/>
              <a:t>C) </a:t>
            </a:r>
            <a:r>
              <a:rPr lang="en-AU" sz="3600" dirty="0" smtClean="0"/>
              <a:t>.       . </a:t>
            </a:r>
            <a:endParaRPr lang="en-AU" sz="3600" dirty="0"/>
          </a:p>
          <a:p>
            <a:pPr marL="0" indent="0">
              <a:buNone/>
            </a:pPr>
            <a:endParaRPr lang="en-AU" dirty="0"/>
          </a:p>
        </p:txBody>
      </p:sp>
      <p:sp>
        <p:nvSpPr>
          <p:cNvPr id="4" name="Isosceles Triangle 3"/>
          <p:cNvSpPr/>
          <p:nvPr/>
        </p:nvSpPr>
        <p:spPr>
          <a:xfrm>
            <a:off x="1668720" y="2543175"/>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5" name="Rectangle 4"/>
          <p:cNvSpPr/>
          <p:nvPr/>
        </p:nvSpPr>
        <p:spPr>
          <a:xfrm>
            <a:off x="2809373" y="2543175"/>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p:cNvSpPr/>
          <p:nvPr/>
        </p:nvSpPr>
        <p:spPr>
          <a:xfrm>
            <a:off x="1723488" y="4887453"/>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7" name="Heart 6"/>
          <p:cNvSpPr/>
          <p:nvPr/>
        </p:nvSpPr>
        <p:spPr>
          <a:xfrm>
            <a:off x="6406896" y="3923950"/>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Slide Number Placeholder 7"/>
          <p:cNvSpPr>
            <a:spLocks noGrp="1"/>
          </p:cNvSpPr>
          <p:nvPr>
            <p:ph type="sldNum" sz="quarter" idx="12"/>
          </p:nvPr>
        </p:nvSpPr>
        <p:spPr/>
        <p:txBody>
          <a:bodyPr/>
          <a:lstStyle/>
          <a:p>
            <a:fld id="{75856035-CAFF-4FF9-851C-C2B1C2F56CC2}" type="slidenum">
              <a:rPr lang="en-AU" smtClean="0"/>
              <a:t>20</a:t>
            </a:fld>
            <a:endParaRPr lang="en-AU"/>
          </a:p>
        </p:txBody>
      </p:sp>
      <p:sp>
        <p:nvSpPr>
          <p:cNvPr id="9" name="Oval 8">
            <a:hlinkClick r:id="rId2" action="ppaction://hlinksldjump"/>
          </p:cNvPr>
          <p:cNvSpPr/>
          <p:nvPr/>
        </p:nvSpPr>
        <p:spPr>
          <a:xfrm>
            <a:off x="808021" y="6090247"/>
            <a:ext cx="655607" cy="655607"/>
          </a:xfrm>
          <a:prstGeom prst="ellipse">
            <a:avLst/>
          </a:prstGeom>
          <a:gradFill>
            <a:gsLst>
              <a:gs pos="0">
                <a:schemeClr val="accent2">
                  <a:lumMod val="50000"/>
                </a:schemeClr>
              </a:gs>
              <a:gs pos="6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10" name="Oval 9">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11" name="Oval 10">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12" name="Oval 11">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3" name="Oval 12">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318476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2.1 – The Period</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Answers are on the next page</a:t>
            </a:r>
            <a:endParaRPr lang="en-AU" sz="3600"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21</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0">
                <a:schemeClr val="accent2">
                  <a:lumMod val="50000"/>
                </a:schemeClr>
              </a:gs>
              <a:gs pos="8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383174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Answers 2.1 – The Period</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Here are some possible answers:</a:t>
            </a:r>
          </a:p>
          <a:p>
            <a:pPr marL="457200" lvl="1" indent="0">
              <a:buNone/>
            </a:pPr>
            <a:endParaRPr lang="en-AU" dirty="0" smtClean="0"/>
          </a:p>
          <a:p>
            <a:pPr marL="457200" lvl="1" indent="0">
              <a:buNone/>
            </a:pPr>
            <a:r>
              <a:rPr lang="en-AU" dirty="0" smtClean="0"/>
              <a:t>A</a:t>
            </a:r>
            <a:r>
              <a:rPr lang="en-AU" dirty="0"/>
              <a:t>) </a:t>
            </a:r>
            <a:r>
              <a:rPr lang="en-AU" dirty="0" smtClean="0"/>
              <a:t>               </a:t>
            </a:r>
            <a:endParaRPr lang="en-AU" sz="3600" dirty="0"/>
          </a:p>
          <a:p>
            <a:pPr marL="457200" lvl="1" indent="0">
              <a:buNone/>
            </a:pPr>
            <a:endParaRPr lang="en-AU" dirty="0"/>
          </a:p>
          <a:p>
            <a:pPr marL="457200" lvl="1" indent="0">
              <a:buNone/>
            </a:pPr>
            <a:endParaRPr lang="en-AU" dirty="0"/>
          </a:p>
          <a:p>
            <a:pPr marL="457200" lvl="1" indent="0">
              <a:buNone/>
            </a:pPr>
            <a:r>
              <a:rPr lang="en-AU" dirty="0"/>
              <a:t>					B</a:t>
            </a:r>
            <a:r>
              <a:rPr lang="en-AU" dirty="0" smtClean="0"/>
              <a:t>) </a:t>
            </a:r>
            <a:endParaRPr lang="en-AU" sz="3600" dirty="0"/>
          </a:p>
          <a:p>
            <a:pPr marL="457200" lvl="1" indent="0">
              <a:buNone/>
            </a:pPr>
            <a:endParaRPr lang="en-AU" dirty="0"/>
          </a:p>
          <a:p>
            <a:pPr marL="457200" lvl="1" indent="0">
              <a:buNone/>
            </a:pPr>
            <a:r>
              <a:rPr lang="en-AU" dirty="0" smtClean="0"/>
              <a:t>C)</a:t>
            </a:r>
            <a:r>
              <a:rPr lang="en-AU" sz="3600" dirty="0" smtClean="0"/>
              <a:t> </a:t>
            </a:r>
            <a:endParaRPr lang="en-AU" sz="3600" dirty="0"/>
          </a:p>
          <a:p>
            <a:pPr marL="0" indent="0">
              <a:buNone/>
            </a:pPr>
            <a:endParaRPr lang="en-AU" dirty="0"/>
          </a:p>
        </p:txBody>
      </p:sp>
      <p:sp>
        <p:nvSpPr>
          <p:cNvPr id="4" name="Isosceles Triangle 3"/>
          <p:cNvSpPr/>
          <p:nvPr/>
        </p:nvSpPr>
        <p:spPr>
          <a:xfrm>
            <a:off x="1762029" y="2543175"/>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5" name="Rectangle 4"/>
          <p:cNvSpPr/>
          <p:nvPr/>
        </p:nvSpPr>
        <p:spPr>
          <a:xfrm>
            <a:off x="3391853" y="2543175"/>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p:cNvSpPr/>
          <p:nvPr/>
        </p:nvSpPr>
        <p:spPr>
          <a:xfrm>
            <a:off x="1871566" y="5282886"/>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7" name="Heart 6"/>
          <p:cNvSpPr/>
          <p:nvPr/>
        </p:nvSpPr>
        <p:spPr>
          <a:xfrm>
            <a:off x="8994648" y="3634770"/>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Heart 7"/>
          <p:cNvSpPr/>
          <p:nvPr/>
        </p:nvSpPr>
        <p:spPr>
          <a:xfrm>
            <a:off x="2494027" y="2447923"/>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Isosceles Triangle 8"/>
          <p:cNvSpPr/>
          <p:nvPr/>
        </p:nvSpPr>
        <p:spPr>
          <a:xfrm>
            <a:off x="4777072" y="2543175"/>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0" name="Rectangle 9"/>
          <p:cNvSpPr/>
          <p:nvPr/>
        </p:nvSpPr>
        <p:spPr>
          <a:xfrm>
            <a:off x="6580632" y="2543175"/>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Isosceles Triangle 11"/>
          <p:cNvSpPr/>
          <p:nvPr/>
        </p:nvSpPr>
        <p:spPr>
          <a:xfrm>
            <a:off x="5675757" y="2543175"/>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4" name="Isosceles Triangle 13"/>
          <p:cNvSpPr/>
          <p:nvPr/>
        </p:nvSpPr>
        <p:spPr>
          <a:xfrm>
            <a:off x="8217504" y="2543175"/>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5" name="Rectangle 14"/>
          <p:cNvSpPr/>
          <p:nvPr/>
        </p:nvSpPr>
        <p:spPr>
          <a:xfrm>
            <a:off x="9750314" y="2543175"/>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p:cNvSpPr/>
          <p:nvPr/>
        </p:nvSpPr>
        <p:spPr>
          <a:xfrm>
            <a:off x="3510342" y="528288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7" name="Oval 16"/>
          <p:cNvSpPr/>
          <p:nvPr/>
        </p:nvSpPr>
        <p:spPr>
          <a:xfrm>
            <a:off x="2693384" y="5282885"/>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8" name="Oval 17"/>
          <p:cNvSpPr/>
          <p:nvPr/>
        </p:nvSpPr>
        <p:spPr>
          <a:xfrm>
            <a:off x="2693384" y="4450841"/>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22" name="Heart 21"/>
          <p:cNvSpPr/>
          <p:nvPr/>
        </p:nvSpPr>
        <p:spPr>
          <a:xfrm>
            <a:off x="1816798" y="4446080"/>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Rectangle 22"/>
          <p:cNvSpPr/>
          <p:nvPr/>
        </p:nvSpPr>
        <p:spPr>
          <a:xfrm>
            <a:off x="3538917" y="4496594"/>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Oval 23"/>
          <p:cNvSpPr/>
          <p:nvPr/>
        </p:nvSpPr>
        <p:spPr>
          <a:xfrm>
            <a:off x="2693384" y="366331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26" name="Isosceles Triangle 25"/>
          <p:cNvSpPr/>
          <p:nvPr/>
        </p:nvSpPr>
        <p:spPr>
          <a:xfrm>
            <a:off x="1762028" y="369649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27" name="Isosceles Triangle 26"/>
          <p:cNvSpPr/>
          <p:nvPr/>
        </p:nvSpPr>
        <p:spPr>
          <a:xfrm>
            <a:off x="3510342" y="3715701"/>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28" name="Heart 27"/>
          <p:cNvSpPr/>
          <p:nvPr/>
        </p:nvSpPr>
        <p:spPr>
          <a:xfrm>
            <a:off x="8107584" y="3634770"/>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Heart 28"/>
          <p:cNvSpPr/>
          <p:nvPr/>
        </p:nvSpPr>
        <p:spPr>
          <a:xfrm>
            <a:off x="7220520" y="3641627"/>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Heart 29"/>
          <p:cNvSpPr/>
          <p:nvPr/>
        </p:nvSpPr>
        <p:spPr>
          <a:xfrm>
            <a:off x="6333456" y="3641627"/>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Heart 30"/>
          <p:cNvSpPr/>
          <p:nvPr/>
        </p:nvSpPr>
        <p:spPr>
          <a:xfrm>
            <a:off x="9003412" y="4474954"/>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Heart 31"/>
          <p:cNvSpPr/>
          <p:nvPr/>
        </p:nvSpPr>
        <p:spPr>
          <a:xfrm>
            <a:off x="8994648" y="5315138"/>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Isosceles Triangle 32"/>
          <p:cNvSpPr/>
          <p:nvPr/>
        </p:nvSpPr>
        <p:spPr>
          <a:xfrm>
            <a:off x="6333456" y="4541630"/>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34" name="Isosceles Triangle 33"/>
          <p:cNvSpPr/>
          <p:nvPr/>
        </p:nvSpPr>
        <p:spPr>
          <a:xfrm>
            <a:off x="8107583" y="4538583"/>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35" name="Rectangle 34"/>
          <p:cNvSpPr/>
          <p:nvPr/>
        </p:nvSpPr>
        <p:spPr>
          <a:xfrm>
            <a:off x="6416799" y="5362764"/>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7" name="Oval 36"/>
          <p:cNvSpPr/>
          <p:nvPr/>
        </p:nvSpPr>
        <p:spPr>
          <a:xfrm>
            <a:off x="8162351" y="5329426"/>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38" name="Isosceles Triangle 37"/>
          <p:cNvSpPr/>
          <p:nvPr/>
        </p:nvSpPr>
        <p:spPr>
          <a:xfrm>
            <a:off x="7275861" y="5381813"/>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1" name="Slide Number Placeholder 10"/>
          <p:cNvSpPr>
            <a:spLocks noGrp="1"/>
          </p:cNvSpPr>
          <p:nvPr>
            <p:ph type="sldNum" sz="quarter" idx="12"/>
          </p:nvPr>
        </p:nvSpPr>
        <p:spPr/>
        <p:txBody>
          <a:bodyPr/>
          <a:lstStyle/>
          <a:p>
            <a:fld id="{75856035-CAFF-4FF9-851C-C2B1C2F56CC2}" type="slidenum">
              <a:rPr lang="en-AU" smtClean="0"/>
              <a:t>22</a:t>
            </a:fld>
            <a:endParaRPr lang="en-AU"/>
          </a:p>
        </p:txBody>
      </p:sp>
      <p:graphicFrame>
        <p:nvGraphicFramePr>
          <p:cNvPr id="41" name="Table 40"/>
          <p:cNvGraphicFramePr>
            <a:graphicFrameLocks noGrp="1"/>
          </p:cNvGraphicFramePr>
          <p:nvPr>
            <p:extLst>
              <p:ext uri="{D42A27DB-BD31-4B8C-83A1-F6EECF244321}">
                <p14:modId xmlns:p14="http://schemas.microsoft.com/office/powerpoint/2010/main" val="2749623256"/>
              </p:ext>
            </p:extLst>
          </p:nvPr>
        </p:nvGraphicFramePr>
        <p:xfrm>
          <a:off x="1545590" y="2345611"/>
          <a:ext cx="9125285" cy="1042828"/>
        </p:xfrm>
        <a:graphic>
          <a:graphicData uri="http://schemas.openxmlformats.org/drawingml/2006/table">
            <a:tbl>
              <a:tblPr>
                <a:tableStyleId>{5C22544A-7EE6-4342-B048-85BDC9FD1C3A}</a:tableStyleId>
              </a:tblPr>
              <a:tblGrid>
                <a:gridCol w="2922893"/>
                <a:gridCol w="3347049"/>
                <a:gridCol w="2855343"/>
              </a:tblGrid>
              <a:tr h="1042828">
                <a:tc>
                  <a:txBody>
                    <a:bodyPr/>
                    <a:lstStyle/>
                    <a:p>
                      <a:endParaRPr lang="en-AU" dirty="0">
                        <a:ln>
                          <a:noFill/>
                        </a:ln>
                        <a:solidFill>
                          <a:schemeClr val="tx1"/>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ln>
                          <a:noFill/>
                        </a:ln>
                        <a:solidFill>
                          <a:schemeClr val="tx1"/>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ln>
                          <a:noFill/>
                        </a:ln>
                        <a:solidFill>
                          <a:schemeClr val="tx1"/>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graphicFrame>
        <p:nvGraphicFramePr>
          <p:cNvPr id="42" name="Table 41"/>
          <p:cNvGraphicFramePr>
            <a:graphicFrameLocks noGrp="1"/>
          </p:cNvGraphicFramePr>
          <p:nvPr>
            <p:extLst>
              <p:ext uri="{D42A27DB-BD31-4B8C-83A1-F6EECF244321}">
                <p14:modId xmlns:p14="http://schemas.microsoft.com/office/powerpoint/2010/main" val="4158110278"/>
              </p:ext>
            </p:extLst>
          </p:nvPr>
        </p:nvGraphicFramePr>
        <p:xfrm>
          <a:off x="1628980" y="3584418"/>
          <a:ext cx="2891262" cy="2445732"/>
        </p:xfrm>
        <a:graphic>
          <a:graphicData uri="http://schemas.openxmlformats.org/drawingml/2006/table">
            <a:tbl>
              <a:tblPr>
                <a:tableStyleId>{5C22544A-7EE6-4342-B048-85BDC9FD1C3A}</a:tableStyleId>
              </a:tblPr>
              <a:tblGrid>
                <a:gridCol w="2891262"/>
              </a:tblGrid>
              <a:tr h="819795">
                <a:tc>
                  <a:txBody>
                    <a:bodyPr/>
                    <a:lstStyle/>
                    <a:p>
                      <a:endParaRPr lang="en-AU" dirty="0">
                        <a:ln>
                          <a:noFill/>
                        </a:ln>
                        <a:solidFill>
                          <a:schemeClr val="tx1"/>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r h="806142">
                <a:tc>
                  <a:txBody>
                    <a:bodyPr/>
                    <a:lstStyle/>
                    <a:p>
                      <a:endParaRPr lang="en-AU" dirty="0">
                        <a:ln>
                          <a:noFill/>
                        </a:ln>
                        <a:solidFill>
                          <a:schemeClr val="tx1"/>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r h="819795">
                <a:tc>
                  <a:txBody>
                    <a:bodyPr/>
                    <a:lstStyle/>
                    <a:p>
                      <a:endParaRPr lang="en-AU" dirty="0">
                        <a:ln>
                          <a:noFill/>
                        </a:ln>
                        <a:solidFill>
                          <a:schemeClr val="tx1"/>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graphicFrame>
        <p:nvGraphicFramePr>
          <p:cNvPr id="44" name="Table 43"/>
          <p:cNvGraphicFramePr>
            <a:graphicFrameLocks noGrp="1"/>
          </p:cNvGraphicFramePr>
          <p:nvPr>
            <p:extLst>
              <p:ext uri="{D42A27DB-BD31-4B8C-83A1-F6EECF244321}">
                <p14:modId xmlns:p14="http://schemas.microsoft.com/office/powerpoint/2010/main" val="1316881095"/>
              </p:ext>
            </p:extLst>
          </p:nvPr>
        </p:nvGraphicFramePr>
        <p:xfrm>
          <a:off x="6004515" y="3545681"/>
          <a:ext cx="4157402" cy="2639459"/>
        </p:xfrm>
        <a:graphic>
          <a:graphicData uri="http://schemas.openxmlformats.org/drawingml/2006/table">
            <a:tbl>
              <a:tblPr>
                <a:tableStyleId>{5C22544A-7EE6-4342-B048-85BDC9FD1C3A}</a:tableStyleId>
              </a:tblPr>
              <a:tblGrid>
                <a:gridCol w="4157402"/>
              </a:tblGrid>
              <a:tr h="884731">
                <a:tc>
                  <a:txBody>
                    <a:bodyPr/>
                    <a:lstStyle/>
                    <a:p>
                      <a:endParaRPr lang="en-AU" dirty="0">
                        <a:ln>
                          <a:noFill/>
                        </a:ln>
                        <a:solidFill>
                          <a:schemeClr val="tx1"/>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r h="869997">
                <a:tc>
                  <a:txBody>
                    <a:bodyPr/>
                    <a:lstStyle/>
                    <a:p>
                      <a:endParaRPr lang="en-AU" dirty="0">
                        <a:ln>
                          <a:noFill/>
                        </a:ln>
                        <a:solidFill>
                          <a:schemeClr val="tx1"/>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r h="884731">
                <a:tc>
                  <a:txBody>
                    <a:bodyPr/>
                    <a:lstStyle/>
                    <a:p>
                      <a:endParaRPr lang="en-AU" dirty="0">
                        <a:ln>
                          <a:noFill/>
                        </a:ln>
                        <a:solidFill>
                          <a:schemeClr val="tx1"/>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sp>
        <p:nvSpPr>
          <p:cNvPr id="36" name="Oval 35">
            <a:hlinkClick r:id="rId2" action="ppaction://hlinksldjump"/>
          </p:cNvPr>
          <p:cNvSpPr/>
          <p:nvPr/>
        </p:nvSpPr>
        <p:spPr>
          <a:xfrm>
            <a:off x="808021" y="6090247"/>
            <a:ext cx="655607" cy="655607"/>
          </a:xfrm>
          <a:prstGeom prst="ellipse">
            <a:avLst/>
          </a:prstGeom>
          <a:gradFill>
            <a:gsLst>
              <a:gs pos="0">
                <a:schemeClr val="accent2">
                  <a:lumMod val="50000"/>
                </a:schemeClr>
              </a:gs>
              <a:gs pos="1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39" name="Oval 38">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40" name="Oval 39">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43" name="Oval 42">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45" name="Oval 44">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641858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2.1 – The Period</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For (A), the answer is a triangle, then a square, with anything in between them – even a space.</a:t>
            </a:r>
          </a:p>
          <a:p>
            <a:pPr marL="0" indent="0">
              <a:buNone/>
            </a:pPr>
            <a:endParaRPr lang="en-AU" dirty="0"/>
          </a:p>
          <a:p>
            <a:pPr marL="0" indent="0">
              <a:buNone/>
            </a:pPr>
            <a:r>
              <a:rPr lang="en-AU" dirty="0" smtClean="0"/>
              <a:t>Note that, while a period can represent </a:t>
            </a:r>
            <a:r>
              <a:rPr lang="en-AU" i="1" dirty="0" smtClean="0"/>
              <a:t>anything</a:t>
            </a:r>
            <a:r>
              <a:rPr lang="en-AU" dirty="0" smtClean="0"/>
              <a:t>, it can only represent </a:t>
            </a:r>
            <a:r>
              <a:rPr lang="en-AU" i="1" dirty="0" smtClean="0"/>
              <a:t>one</a:t>
            </a:r>
            <a:r>
              <a:rPr lang="en-AU" dirty="0" smtClean="0"/>
              <a:t> thing. A single period </a:t>
            </a:r>
            <a:r>
              <a:rPr lang="en-AU" i="1" dirty="0" smtClean="0"/>
              <a:t>can’t</a:t>
            </a:r>
            <a:r>
              <a:rPr lang="en-AU" dirty="0" smtClean="0"/>
              <a:t> match multiple characters:</a:t>
            </a:r>
          </a:p>
          <a:p>
            <a:pPr marL="0" indent="0">
              <a:buNone/>
            </a:pPr>
            <a:r>
              <a:rPr lang="en-AU" dirty="0"/>
              <a:t>	</a:t>
            </a:r>
            <a:r>
              <a:rPr lang="en-AU" dirty="0" smtClean="0"/>
              <a:t>			</a:t>
            </a:r>
          </a:p>
          <a:p>
            <a:pPr marL="0" indent="0">
              <a:buNone/>
            </a:pPr>
            <a:r>
              <a:rPr lang="en-AU" sz="3600" dirty="0"/>
              <a:t>	</a:t>
            </a:r>
            <a:r>
              <a:rPr lang="en-AU" sz="3600" dirty="0" smtClean="0"/>
              <a:t>			.		</a:t>
            </a:r>
          </a:p>
          <a:p>
            <a:pPr marL="0" indent="0">
              <a:buNone/>
            </a:pPr>
            <a:endParaRPr lang="en-AU" dirty="0"/>
          </a:p>
          <a:p>
            <a:pPr marL="0" indent="0">
              <a:buNone/>
            </a:pPr>
            <a:endParaRPr lang="en-AU" dirty="0"/>
          </a:p>
          <a:p>
            <a:pPr marL="0" indent="0">
              <a:buNone/>
            </a:pPr>
            <a:endParaRPr lang="en-AU" dirty="0"/>
          </a:p>
        </p:txBody>
      </p:sp>
      <p:sp>
        <p:nvSpPr>
          <p:cNvPr id="4" name="Isosceles Triangle 3"/>
          <p:cNvSpPr/>
          <p:nvPr/>
        </p:nvSpPr>
        <p:spPr>
          <a:xfrm>
            <a:off x="3529926" y="4332351"/>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5" name="Rectangle 4"/>
          <p:cNvSpPr/>
          <p:nvPr/>
        </p:nvSpPr>
        <p:spPr>
          <a:xfrm>
            <a:off x="4578330" y="4305490"/>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Not Equal 5"/>
          <p:cNvSpPr/>
          <p:nvPr/>
        </p:nvSpPr>
        <p:spPr>
          <a:xfrm>
            <a:off x="6039756" y="4470706"/>
            <a:ext cx="917448" cy="382143"/>
          </a:xfrm>
          <a:prstGeom prst="mathNotEqual">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solidFill>
                <a:schemeClr val="tx1"/>
              </a:solidFill>
            </a:endParaRPr>
          </a:p>
        </p:txBody>
      </p:sp>
      <p:sp>
        <p:nvSpPr>
          <p:cNvPr id="7" name="Isosceles Triangle 6"/>
          <p:cNvSpPr/>
          <p:nvPr/>
        </p:nvSpPr>
        <p:spPr>
          <a:xfrm>
            <a:off x="7338346" y="4334689"/>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8" name="Rectangle 7"/>
          <p:cNvSpPr/>
          <p:nvPr/>
        </p:nvSpPr>
        <p:spPr>
          <a:xfrm>
            <a:off x="9855138" y="4334689"/>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8173833" y="426801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0" name="Oval 9"/>
          <p:cNvSpPr/>
          <p:nvPr/>
        </p:nvSpPr>
        <p:spPr>
          <a:xfrm>
            <a:off x="8995651" y="4268013"/>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1" name="Slide Number Placeholder 10"/>
          <p:cNvSpPr>
            <a:spLocks noGrp="1"/>
          </p:cNvSpPr>
          <p:nvPr>
            <p:ph type="sldNum" sz="quarter" idx="12"/>
          </p:nvPr>
        </p:nvSpPr>
        <p:spPr/>
        <p:txBody>
          <a:bodyPr/>
          <a:lstStyle/>
          <a:p>
            <a:fld id="{75856035-CAFF-4FF9-851C-C2B1C2F56CC2}" type="slidenum">
              <a:rPr lang="en-AU" smtClean="0"/>
              <a:t>23</a:t>
            </a:fld>
            <a:endParaRPr lang="en-AU"/>
          </a:p>
        </p:txBody>
      </p:sp>
      <p:sp>
        <p:nvSpPr>
          <p:cNvPr id="12" name="Oval 11">
            <a:hlinkClick r:id="rId2" action="ppaction://hlinksldjump"/>
          </p:cNvPr>
          <p:cNvSpPr/>
          <p:nvPr/>
        </p:nvSpPr>
        <p:spPr>
          <a:xfrm>
            <a:off x="808021" y="6090247"/>
            <a:ext cx="655607" cy="655607"/>
          </a:xfrm>
          <a:prstGeom prst="ellipse">
            <a:avLst/>
          </a:prstGeom>
          <a:gradFill>
            <a:gsLst>
              <a:gs pos="2000">
                <a:schemeClr val="accent2">
                  <a:lumMod val="50000"/>
                </a:schemeClr>
              </a:gs>
              <a:gs pos="12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13" name="Oval 12">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14" name="Oval 13">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15" name="Oval 14">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6" name="Oval 15">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334775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2.1 – The Period</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Going bigger picture for a moment:</a:t>
            </a:r>
          </a:p>
          <a:p>
            <a:pPr marL="0" indent="0">
              <a:buNone/>
            </a:pPr>
            <a:endParaRPr lang="en-AU" dirty="0"/>
          </a:p>
          <a:p>
            <a:pPr marL="0" indent="0">
              <a:buNone/>
            </a:pPr>
            <a:r>
              <a:rPr lang="en-AU" dirty="0" smtClean="0"/>
              <a:t>Notice how using a </a:t>
            </a:r>
            <a:r>
              <a:rPr lang="en-AU" dirty="0" err="1" smtClean="0"/>
              <a:t>metacharacter</a:t>
            </a:r>
            <a:r>
              <a:rPr lang="en-AU" dirty="0" smtClean="0"/>
              <a:t> introduces </a:t>
            </a:r>
            <a:r>
              <a:rPr lang="en-AU" i="1" dirty="0" smtClean="0"/>
              <a:t>flexibility</a:t>
            </a:r>
            <a:r>
              <a:rPr lang="en-AU" dirty="0" smtClean="0"/>
              <a:t>. Before, we could only match on specific things. Now, we can match on patterns.</a:t>
            </a:r>
          </a:p>
          <a:p>
            <a:pPr marL="0" indent="0">
              <a:buNone/>
            </a:pPr>
            <a:endParaRPr lang="en-AU" dirty="0"/>
          </a:p>
          <a:p>
            <a:pPr marL="0" indent="0">
              <a:buNone/>
            </a:pPr>
            <a:r>
              <a:rPr lang="en-AU" dirty="0" smtClean="0"/>
              <a:t>Simple patterns for now, it’s true, but patterns nonetheless.		</a:t>
            </a:r>
          </a:p>
          <a:p>
            <a:pPr marL="0" indent="0">
              <a:buNone/>
            </a:pPr>
            <a:endParaRPr lang="en-AU" dirty="0"/>
          </a:p>
          <a:p>
            <a:pPr marL="0" indent="0">
              <a:buNone/>
            </a:pPr>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24</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4000">
                <a:schemeClr val="accent2">
                  <a:lumMod val="50000"/>
                </a:schemeClr>
              </a:gs>
              <a:gs pos="14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877308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2.2 – The Period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Consider the expression </a:t>
            </a:r>
            <a:r>
              <a:rPr lang="en-AU" u="sng" dirty="0" err="1" smtClean="0"/>
              <a:t>ca.ine</a:t>
            </a:r>
            <a:r>
              <a:rPr lang="en-AU" dirty="0" smtClean="0"/>
              <a:t>. Which of the following will it match?</a:t>
            </a:r>
          </a:p>
          <a:p>
            <a:pPr marL="514350" indent="-514350">
              <a:buAutoNum type="alphaUcParenR"/>
            </a:pPr>
            <a:r>
              <a:rPr lang="en-AU" dirty="0" smtClean="0"/>
              <a:t>canine</a:t>
            </a:r>
          </a:p>
          <a:p>
            <a:pPr marL="514350" indent="-514350">
              <a:buAutoNum type="alphaUcParenR"/>
            </a:pPr>
            <a:r>
              <a:rPr lang="en-AU" dirty="0" err="1" smtClean="0"/>
              <a:t>camine</a:t>
            </a:r>
            <a:endParaRPr lang="en-AU" dirty="0"/>
          </a:p>
          <a:p>
            <a:pPr marL="514350" indent="-514350">
              <a:buAutoNum type="alphaUcParenR"/>
            </a:pPr>
            <a:r>
              <a:rPr lang="en-AU" dirty="0" smtClean="0"/>
              <a:t>ca44ine</a:t>
            </a:r>
          </a:p>
          <a:p>
            <a:pPr marL="514350" indent="-514350">
              <a:buAutoNum type="alphaUcParenR"/>
            </a:pPr>
            <a:r>
              <a:rPr lang="en-AU" dirty="0" err="1" smtClean="0"/>
              <a:t>ca~ine</a:t>
            </a:r>
            <a:endParaRPr lang="en-AU" dirty="0"/>
          </a:p>
          <a:p>
            <a:pPr marL="514350" indent="-514350">
              <a:buAutoNum type="alphaUcParenR"/>
            </a:pPr>
            <a:r>
              <a:rPr lang="en-AU" dirty="0" smtClean="0"/>
              <a:t>ca </a:t>
            </a:r>
            <a:r>
              <a:rPr lang="en-AU" dirty="0" err="1" smtClean="0"/>
              <a:t>ine</a:t>
            </a:r>
            <a:endParaRPr lang="en-AU" dirty="0"/>
          </a:p>
          <a:p>
            <a:pPr marL="514350" indent="-514350">
              <a:buAutoNum type="alphaUcParenR"/>
            </a:pPr>
            <a:r>
              <a:rPr lang="en-AU" dirty="0" err="1" smtClean="0"/>
              <a:t>ca.ine</a:t>
            </a:r>
            <a:endParaRPr lang="en-AU" dirty="0"/>
          </a:p>
          <a:p>
            <a:pPr marL="514350" indent="-514350">
              <a:buAutoNum type="alphaUcParenR"/>
            </a:pPr>
            <a:r>
              <a:rPr lang="en-AU" dirty="0" smtClean="0"/>
              <a:t>ca7ime		</a:t>
            </a:r>
          </a:p>
          <a:p>
            <a:pPr marL="0" indent="0">
              <a:buNone/>
            </a:pPr>
            <a:endParaRPr lang="en-AU" dirty="0"/>
          </a:p>
          <a:p>
            <a:pPr marL="0" indent="0">
              <a:buNone/>
            </a:pPr>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25</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6000">
                <a:schemeClr val="accent2">
                  <a:lumMod val="50000"/>
                </a:schemeClr>
              </a:gs>
              <a:gs pos="16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585247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2.2 – The Period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Answer is on the next page		</a:t>
            </a:r>
          </a:p>
          <a:p>
            <a:pPr marL="0" indent="0">
              <a:buNone/>
            </a:pPr>
            <a:endParaRPr lang="en-AU" dirty="0"/>
          </a:p>
          <a:p>
            <a:pPr marL="0" indent="0">
              <a:buNone/>
            </a:pPr>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26</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8000">
                <a:schemeClr val="accent2">
                  <a:lumMod val="50000"/>
                </a:schemeClr>
              </a:gs>
              <a:gs pos="18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195371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 2.2 – The Period in Words</a:t>
            </a:r>
            <a:endParaRPr lang="en-AU" dirty="0"/>
          </a:p>
        </p:txBody>
      </p:sp>
      <p:sp>
        <p:nvSpPr>
          <p:cNvPr id="3" name="Content Placeholder 2"/>
          <p:cNvSpPr>
            <a:spLocks noGrp="1"/>
          </p:cNvSpPr>
          <p:nvPr>
            <p:ph idx="1"/>
          </p:nvPr>
        </p:nvSpPr>
        <p:spPr/>
        <p:txBody>
          <a:bodyPr>
            <a:normAutofit fontScale="92500"/>
          </a:bodyPr>
          <a:lstStyle/>
          <a:p>
            <a:pPr marL="0" indent="0">
              <a:buNone/>
            </a:pPr>
            <a:r>
              <a:rPr lang="en-AU" dirty="0"/>
              <a:t>Consider the expression </a:t>
            </a:r>
            <a:r>
              <a:rPr lang="en-AU" u="sng" dirty="0" err="1"/>
              <a:t>ca.ine</a:t>
            </a:r>
            <a:r>
              <a:rPr lang="en-AU" dirty="0"/>
              <a:t>. Which of the following will it match?</a:t>
            </a:r>
          </a:p>
          <a:p>
            <a:pPr marL="514350" indent="-514350">
              <a:buAutoNum type="alphaUcParenR"/>
            </a:pPr>
            <a:r>
              <a:rPr lang="en-AU" dirty="0" smtClean="0"/>
              <a:t>canine – yep, it’ll match this.</a:t>
            </a:r>
            <a:endParaRPr lang="en-AU" dirty="0"/>
          </a:p>
          <a:p>
            <a:pPr marL="514350" indent="-514350">
              <a:buAutoNum type="alphaUcParenR"/>
            </a:pPr>
            <a:r>
              <a:rPr lang="en-AU" dirty="0" err="1" smtClean="0"/>
              <a:t>camine</a:t>
            </a:r>
            <a:r>
              <a:rPr lang="en-AU" dirty="0" smtClean="0"/>
              <a:t> – yep. “</a:t>
            </a:r>
            <a:r>
              <a:rPr lang="en-AU" dirty="0" err="1" smtClean="0"/>
              <a:t>Camine</a:t>
            </a:r>
            <a:r>
              <a:rPr lang="en-AU" dirty="0" smtClean="0"/>
              <a:t>” might be gibberish, but it fits the pattern.</a:t>
            </a:r>
            <a:endParaRPr lang="en-AU" dirty="0"/>
          </a:p>
          <a:p>
            <a:pPr marL="514350" indent="-514350">
              <a:buAutoNum type="alphaUcParenR"/>
            </a:pPr>
            <a:r>
              <a:rPr lang="en-AU" dirty="0" smtClean="0"/>
              <a:t>ca44ine – nope. Remember, a period matches </a:t>
            </a:r>
            <a:r>
              <a:rPr lang="en-AU" i="1" dirty="0" smtClean="0"/>
              <a:t>one</a:t>
            </a:r>
            <a:r>
              <a:rPr lang="en-AU" dirty="0" smtClean="0"/>
              <a:t> character. This doesn’t fit the pattern because it has two characters where the period is.</a:t>
            </a:r>
            <a:endParaRPr lang="en-AU" dirty="0"/>
          </a:p>
          <a:p>
            <a:pPr marL="514350" indent="-514350">
              <a:buAutoNum type="alphaUcParenR"/>
            </a:pPr>
            <a:r>
              <a:rPr lang="en-AU" dirty="0" err="1" smtClean="0"/>
              <a:t>ca~ine</a:t>
            </a:r>
            <a:r>
              <a:rPr lang="en-AU" dirty="0" smtClean="0"/>
              <a:t> – yep. A tilde (“~”) is a valid character.</a:t>
            </a:r>
            <a:endParaRPr lang="en-AU" dirty="0"/>
          </a:p>
          <a:p>
            <a:pPr marL="514350" indent="-514350">
              <a:buAutoNum type="alphaUcParenR"/>
            </a:pPr>
            <a:r>
              <a:rPr lang="en-AU" dirty="0"/>
              <a:t>ca </a:t>
            </a:r>
            <a:r>
              <a:rPr lang="en-AU" dirty="0" err="1" smtClean="0"/>
              <a:t>ine</a:t>
            </a:r>
            <a:r>
              <a:rPr lang="en-AU" dirty="0" smtClean="0"/>
              <a:t> – yep, so is a space from a spacebar.</a:t>
            </a:r>
            <a:endParaRPr lang="en-AU" dirty="0"/>
          </a:p>
          <a:p>
            <a:pPr marL="514350" indent="-514350">
              <a:buAutoNum type="alphaUcParenR"/>
            </a:pPr>
            <a:r>
              <a:rPr lang="en-AU" dirty="0" err="1" smtClean="0"/>
              <a:t>ca.ine</a:t>
            </a:r>
            <a:r>
              <a:rPr lang="en-AU" dirty="0" smtClean="0"/>
              <a:t> – yep! The </a:t>
            </a:r>
            <a:r>
              <a:rPr lang="en-AU" dirty="0" err="1" smtClean="0"/>
              <a:t>metacharacter</a:t>
            </a:r>
            <a:r>
              <a:rPr lang="en-AU" dirty="0" smtClean="0"/>
              <a:t> of period will match real periods too.</a:t>
            </a:r>
            <a:endParaRPr lang="en-AU" dirty="0"/>
          </a:p>
          <a:p>
            <a:pPr marL="514350" indent="-514350">
              <a:buAutoNum type="alphaUcParenR"/>
            </a:pPr>
            <a:r>
              <a:rPr lang="en-AU" dirty="0" smtClean="0"/>
              <a:t>ca7ime – nope. Be careful, the bit after the 7 doesn’t quite match.</a:t>
            </a:r>
            <a:r>
              <a:rPr lang="en-AU" dirty="0"/>
              <a:t>	</a:t>
            </a:r>
            <a:endParaRPr lang="en-AU" dirty="0" smtClean="0"/>
          </a:p>
          <a:p>
            <a:pPr marL="0" indent="0">
              <a:buNone/>
            </a:pPr>
            <a:endParaRPr lang="en-AU" dirty="0" smtClean="0"/>
          </a:p>
          <a:p>
            <a:pPr marL="0" indent="0">
              <a:buNone/>
            </a:pPr>
            <a:endParaRPr lang="en-AU" dirty="0"/>
          </a:p>
          <a:p>
            <a:pPr marL="0" indent="0">
              <a:buNone/>
            </a:pPr>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27</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
                <a:schemeClr val="accent2">
                  <a:lumMod val="50000"/>
                </a:schemeClr>
              </a:gs>
              <a:gs pos="2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000041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2.2 – The Period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Apart from a few sneaky tricks, this exercise wasn’t too difficult, so long as you remember the period’s Golden Rule:</a:t>
            </a:r>
          </a:p>
          <a:p>
            <a:pPr marL="0" indent="0">
              <a:buNone/>
            </a:pPr>
            <a:endParaRPr lang="en-AU" dirty="0"/>
          </a:p>
          <a:p>
            <a:pPr marL="0" indent="0">
              <a:buNone/>
            </a:pPr>
            <a:r>
              <a:rPr lang="en-AU" dirty="0" smtClean="0"/>
              <a:t>	A period matches </a:t>
            </a:r>
            <a:r>
              <a:rPr lang="en-AU" i="1" dirty="0" smtClean="0"/>
              <a:t>one</a:t>
            </a:r>
            <a:r>
              <a:rPr lang="en-AU" dirty="0" smtClean="0"/>
              <a:t> character, but that character can </a:t>
            </a:r>
            <a:r>
              <a:rPr lang="en-AU" smtClean="0"/>
              <a:t>be 	anything.</a:t>
            </a:r>
            <a:r>
              <a:rPr lang="en-AU" dirty="0"/>
              <a:t>	</a:t>
            </a:r>
            <a:endParaRPr lang="en-AU" dirty="0" smtClean="0"/>
          </a:p>
          <a:p>
            <a:pPr marL="0" indent="0">
              <a:buNone/>
            </a:pPr>
            <a:endParaRPr lang="en-AU" dirty="0" smtClean="0"/>
          </a:p>
          <a:p>
            <a:pPr marL="0" indent="0">
              <a:buNone/>
            </a:pPr>
            <a:endParaRPr lang="en-AU" dirty="0"/>
          </a:p>
          <a:p>
            <a:pPr marL="0" indent="0">
              <a:buNone/>
            </a:pPr>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28</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2000">
                <a:schemeClr val="accent2">
                  <a:lumMod val="50000"/>
                </a:schemeClr>
              </a:gs>
              <a:gs pos="22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518380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The Question Mark (?) – Optional Character</a:t>
            </a:r>
            <a:endParaRPr lang="en-AU" dirty="0"/>
          </a:p>
        </p:txBody>
      </p:sp>
      <p:sp>
        <p:nvSpPr>
          <p:cNvPr id="3" name="Content Placeholder 2"/>
          <p:cNvSpPr>
            <a:spLocks noGrp="1"/>
          </p:cNvSpPr>
          <p:nvPr>
            <p:ph idx="1"/>
          </p:nvPr>
        </p:nvSpPr>
        <p:spPr/>
        <p:txBody>
          <a:bodyPr/>
          <a:lstStyle/>
          <a:p>
            <a:pPr marL="0" indent="0">
              <a:buNone/>
            </a:pPr>
            <a:r>
              <a:rPr lang="en-AU" dirty="0" smtClean="0"/>
              <a:t>The question mark makes the preceding character optional. It’ll match on any pattern where it’s there and any where it isn’t.</a:t>
            </a:r>
          </a:p>
          <a:p>
            <a:pPr marL="0" indent="0">
              <a:buNone/>
            </a:pPr>
            <a:endParaRPr lang="en-AU" dirty="0"/>
          </a:p>
          <a:p>
            <a:pPr marL="0" indent="0">
              <a:buNone/>
            </a:pPr>
            <a:r>
              <a:rPr lang="en-AU" dirty="0" smtClean="0"/>
              <a:t>Note that it doesn’t mean anything by itself – it </a:t>
            </a:r>
            <a:r>
              <a:rPr lang="en-AU" i="1" dirty="0" smtClean="0"/>
              <a:t>attaches</a:t>
            </a:r>
            <a:r>
              <a:rPr lang="en-AU" dirty="0" smtClean="0"/>
              <a:t> itself to the character before it. Unlike a period, which can stand alone, a question mark connects to another character.</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29</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4000">
                <a:schemeClr val="accent2">
                  <a:lumMod val="50000"/>
                </a:schemeClr>
              </a:gs>
              <a:gs pos="24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5891840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The Question Mark (?) – Optional Character</a:t>
            </a:r>
            <a:endParaRPr lang="en-AU" dirty="0"/>
          </a:p>
        </p:txBody>
      </p:sp>
      <p:sp>
        <p:nvSpPr>
          <p:cNvPr id="3" name="Content Placeholder 2"/>
          <p:cNvSpPr>
            <a:spLocks noGrp="1"/>
          </p:cNvSpPr>
          <p:nvPr>
            <p:ph idx="1"/>
          </p:nvPr>
        </p:nvSpPr>
        <p:spPr/>
        <p:txBody>
          <a:bodyPr/>
          <a:lstStyle/>
          <a:p>
            <a:pPr marL="0" indent="0">
              <a:buNone/>
            </a:pPr>
            <a:r>
              <a:rPr lang="en-AU" dirty="0" smtClean="0"/>
              <a:t>Some examples:</a:t>
            </a:r>
          </a:p>
          <a:p>
            <a:r>
              <a:rPr lang="en-AU" u="sng" dirty="0" err="1" smtClean="0"/>
              <a:t>Colou?r</a:t>
            </a:r>
            <a:r>
              <a:rPr lang="en-AU" dirty="0" smtClean="0"/>
              <a:t> will match both “</a:t>
            </a:r>
            <a:r>
              <a:rPr lang="en-AU" dirty="0" err="1" smtClean="0"/>
              <a:t>color</a:t>
            </a:r>
            <a:r>
              <a:rPr lang="en-AU" dirty="0" smtClean="0"/>
              <a:t>” and colour”. The question mark affects the “u”. It’s almost like </a:t>
            </a:r>
            <a:r>
              <a:rPr lang="en-AU" u="sng" dirty="0" smtClean="0"/>
              <a:t>u?</a:t>
            </a:r>
            <a:r>
              <a:rPr lang="en-AU" dirty="0" smtClean="0"/>
              <a:t> is a single character, saying that that character is optional.</a:t>
            </a:r>
          </a:p>
          <a:p>
            <a:r>
              <a:rPr lang="en-AU" u="sng" dirty="0" smtClean="0"/>
              <a:t>(?555)?-1234</a:t>
            </a:r>
            <a:r>
              <a:rPr lang="en-AU" dirty="0"/>
              <a:t> </a:t>
            </a:r>
            <a:r>
              <a:rPr lang="en-AU" dirty="0" smtClean="0"/>
              <a:t>will match “555-1234” and “(555)-1234”. It will also match</a:t>
            </a:r>
          </a:p>
          <a:p>
            <a:pPr lvl="1"/>
            <a:r>
              <a:rPr lang="en-AU" dirty="0" smtClean="0"/>
              <a:t>(555-1234</a:t>
            </a:r>
          </a:p>
          <a:p>
            <a:pPr lvl="1"/>
            <a:r>
              <a:rPr lang="en-AU" dirty="0" smtClean="0"/>
              <a:t>555)-1234</a:t>
            </a:r>
          </a:p>
        </p:txBody>
      </p:sp>
      <p:sp>
        <p:nvSpPr>
          <p:cNvPr id="4" name="Slide Number Placeholder 3"/>
          <p:cNvSpPr>
            <a:spLocks noGrp="1"/>
          </p:cNvSpPr>
          <p:nvPr>
            <p:ph type="sldNum" sz="quarter" idx="12"/>
          </p:nvPr>
        </p:nvSpPr>
        <p:spPr/>
        <p:txBody>
          <a:bodyPr/>
          <a:lstStyle/>
          <a:p>
            <a:fld id="{75856035-CAFF-4FF9-851C-C2B1C2F56CC2}" type="slidenum">
              <a:rPr lang="en-AU" smtClean="0"/>
              <a:t>30</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6000">
                <a:schemeClr val="accent2">
                  <a:lumMod val="50000"/>
                </a:schemeClr>
              </a:gs>
              <a:gs pos="26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074635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The Question Mark (?) – Optional Character</a:t>
            </a:r>
            <a:endParaRPr lang="en-AU" dirty="0"/>
          </a:p>
        </p:txBody>
      </p:sp>
      <p:sp>
        <p:nvSpPr>
          <p:cNvPr id="3" name="Content Placeholder 2"/>
          <p:cNvSpPr>
            <a:spLocks noGrp="1"/>
          </p:cNvSpPr>
          <p:nvPr>
            <p:ph idx="1"/>
          </p:nvPr>
        </p:nvSpPr>
        <p:spPr/>
        <p:txBody>
          <a:bodyPr/>
          <a:lstStyle/>
          <a:p>
            <a:pPr marL="0" indent="0">
              <a:buNone/>
            </a:pPr>
            <a:r>
              <a:rPr lang="en-AU" dirty="0" smtClean="0"/>
              <a:t>This is a lot less flexible than the period (“.”). While that can match any character, a question mark allows you to include or skip a single character.</a:t>
            </a:r>
          </a:p>
        </p:txBody>
      </p:sp>
      <p:sp>
        <p:nvSpPr>
          <p:cNvPr id="4" name="Slide Number Placeholder 3"/>
          <p:cNvSpPr>
            <a:spLocks noGrp="1"/>
          </p:cNvSpPr>
          <p:nvPr>
            <p:ph type="sldNum" sz="quarter" idx="12"/>
          </p:nvPr>
        </p:nvSpPr>
        <p:spPr/>
        <p:txBody>
          <a:bodyPr/>
          <a:lstStyle/>
          <a:p>
            <a:fld id="{75856035-CAFF-4FF9-851C-C2B1C2F56CC2}" type="slidenum">
              <a:rPr lang="en-AU" smtClean="0"/>
              <a:t>31</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8000">
                <a:schemeClr val="accent2">
                  <a:lumMod val="50000"/>
                </a:schemeClr>
              </a:gs>
              <a:gs pos="28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169930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2.3 – The Question Mark</a:t>
            </a:r>
            <a:endParaRPr lang="en-AU" dirty="0"/>
          </a:p>
        </p:txBody>
      </p:sp>
      <p:sp>
        <p:nvSpPr>
          <p:cNvPr id="3" name="Content Placeholder 2"/>
          <p:cNvSpPr>
            <a:spLocks noGrp="1"/>
          </p:cNvSpPr>
          <p:nvPr>
            <p:ph idx="1"/>
          </p:nvPr>
        </p:nvSpPr>
        <p:spPr/>
        <p:txBody>
          <a:bodyPr/>
          <a:lstStyle/>
          <a:p>
            <a:pPr marL="0" indent="0">
              <a:buNone/>
            </a:pPr>
            <a:r>
              <a:rPr lang="en-AU" dirty="0"/>
              <a:t>Using the shapes, create patterns that match these expressions:</a:t>
            </a:r>
          </a:p>
          <a:p>
            <a:pPr marL="457200" lvl="1" indent="0">
              <a:buNone/>
            </a:pPr>
            <a:endParaRPr lang="en-AU" dirty="0"/>
          </a:p>
          <a:p>
            <a:pPr marL="457200" lvl="1" indent="0">
              <a:buNone/>
            </a:pPr>
            <a:r>
              <a:rPr lang="en-AU" dirty="0"/>
              <a:t>A)                </a:t>
            </a:r>
            <a:r>
              <a:rPr lang="en-AU" sz="3600" dirty="0" smtClean="0"/>
              <a:t>?</a:t>
            </a:r>
            <a:endParaRPr lang="en-AU" sz="3600" dirty="0"/>
          </a:p>
          <a:p>
            <a:pPr marL="457200" lvl="1" indent="0">
              <a:buNone/>
            </a:pPr>
            <a:endParaRPr lang="en-AU" dirty="0"/>
          </a:p>
          <a:p>
            <a:pPr marL="457200" lvl="1" indent="0">
              <a:buNone/>
            </a:pPr>
            <a:endParaRPr lang="en-AU" dirty="0"/>
          </a:p>
          <a:p>
            <a:pPr marL="457200" lvl="1" indent="0">
              <a:buNone/>
            </a:pPr>
            <a:r>
              <a:rPr lang="en-AU" dirty="0"/>
              <a:t>					B</a:t>
            </a:r>
            <a:r>
              <a:rPr lang="en-AU" dirty="0" smtClean="0"/>
              <a:t>)             </a:t>
            </a:r>
            <a:r>
              <a:rPr lang="en-AU" sz="3600" dirty="0" smtClean="0"/>
              <a:t>?        ?</a:t>
            </a:r>
            <a:endParaRPr lang="en-AU" sz="3600" dirty="0"/>
          </a:p>
          <a:p>
            <a:pPr marL="457200" lvl="1" indent="0">
              <a:buNone/>
            </a:pPr>
            <a:endParaRPr lang="en-AU" dirty="0"/>
          </a:p>
          <a:p>
            <a:pPr marL="457200" lvl="1" indent="0">
              <a:buNone/>
            </a:pPr>
            <a:r>
              <a:rPr lang="en-AU" dirty="0"/>
              <a:t>C</a:t>
            </a:r>
            <a:r>
              <a:rPr lang="en-AU" dirty="0" smtClean="0"/>
              <a:t>)        </a:t>
            </a:r>
            <a:r>
              <a:rPr lang="en-AU" sz="3600" dirty="0" smtClean="0"/>
              <a:t>          ? </a:t>
            </a:r>
            <a:endParaRPr lang="en-AU" sz="3600" dirty="0"/>
          </a:p>
          <a:p>
            <a:pPr marL="0" indent="0">
              <a:buNone/>
            </a:pPr>
            <a:endParaRPr lang="en-AU" dirty="0"/>
          </a:p>
        </p:txBody>
      </p:sp>
      <p:sp>
        <p:nvSpPr>
          <p:cNvPr id="4" name="Oval 3"/>
          <p:cNvSpPr/>
          <p:nvPr/>
        </p:nvSpPr>
        <p:spPr>
          <a:xfrm>
            <a:off x="1705832" y="4931663"/>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5" name="Heart 4"/>
          <p:cNvSpPr/>
          <p:nvPr/>
        </p:nvSpPr>
        <p:spPr>
          <a:xfrm>
            <a:off x="1686528" y="2562416"/>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2551365" y="4977416"/>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Isosceles Triangle 6"/>
          <p:cNvSpPr/>
          <p:nvPr/>
        </p:nvSpPr>
        <p:spPr>
          <a:xfrm>
            <a:off x="5621567" y="388699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8" name="Heart 7"/>
          <p:cNvSpPr/>
          <p:nvPr/>
        </p:nvSpPr>
        <p:spPr>
          <a:xfrm>
            <a:off x="2841435" y="2562416"/>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6707322" y="3782219"/>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0" name="Slide Number Placeholder 9"/>
          <p:cNvSpPr>
            <a:spLocks noGrp="1"/>
          </p:cNvSpPr>
          <p:nvPr>
            <p:ph type="sldNum" sz="quarter" idx="12"/>
          </p:nvPr>
        </p:nvSpPr>
        <p:spPr/>
        <p:txBody>
          <a:bodyPr/>
          <a:lstStyle/>
          <a:p>
            <a:fld id="{75856035-CAFF-4FF9-851C-C2B1C2F56CC2}" type="slidenum">
              <a:rPr lang="en-AU" smtClean="0"/>
              <a:t>32</a:t>
            </a:fld>
            <a:endParaRPr lang="en-AU"/>
          </a:p>
        </p:txBody>
      </p:sp>
      <p:sp>
        <p:nvSpPr>
          <p:cNvPr id="11" name="Oval 10">
            <a:hlinkClick r:id="rId2" action="ppaction://hlinksldjump"/>
          </p:cNvPr>
          <p:cNvSpPr/>
          <p:nvPr/>
        </p:nvSpPr>
        <p:spPr>
          <a:xfrm>
            <a:off x="808021" y="6090247"/>
            <a:ext cx="655607" cy="655607"/>
          </a:xfrm>
          <a:prstGeom prst="ellipse">
            <a:avLst/>
          </a:prstGeom>
          <a:gradFill>
            <a:gsLst>
              <a:gs pos="20000">
                <a:schemeClr val="accent2">
                  <a:lumMod val="50000"/>
                </a:schemeClr>
              </a:gs>
              <a:gs pos="3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12" name="Oval 11">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13" name="Oval 12">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14" name="Oval 13">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5" name="Oval 14">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7819881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2.3 – The Question Mark</a:t>
            </a:r>
            <a:endParaRPr lang="en-AU" dirty="0"/>
          </a:p>
        </p:txBody>
      </p:sp>
      <p:sp>
        <p:nvSpPr>
          <p:cNvPr id="3" name="Content Placeholder 2"/>
          <p:cNvSpPr>
            <a:spLocks noGrp="1"/>
          </p:cNvSpPr>
          <p:nvPr>
            <p:ph idx="1"/>
          </p:nvPr>
        </p:nvSpPr>
        <p:spPr/>
        <p:txBody>
          <a:bodyPr/>
          <a:lstStyle/>
          <a:p>
            <a:pPr marL="0" indent="0">
              <a:buNone/>
            </a:pPr>
            <a:r>
              <a:rPr lang="en-AU" dirty="0" smtClean="0"/>
              <a:t>Answers are on the next slide</a:t>
            </a:r>
            <a:endParaRPr lang="en-AU" sz="3600"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33</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22000">
                <a:schemeClr val="accent2">
                  <a:lumMod val="50000"/>
                </a:schemeClr>
              </a:gs>
              <a:gs pos="32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845963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p:cNvGraphicFramePr>
            <a:graphicFrameLocks noGrp="1"/>
          </p:cNvGraphicFramePr>
          <p:nvPr>
            <p:extLst>
              <p:ext uri="{D42A27DB-BD31-4B8C-83A1-F6EECF244321}">
                <p14:modId xmlns:p14="http://schemas.microsoft.com/office/powerpoint/2010/main" val="1186952952"/>
              </p:ext>
            </p:extLst>
          </p:nvPr>
        </p:nvGraphicFramePr>
        <p:xfrm>
          <a:off x="1688579" y="4582288"/>
          <a:ext cx="4368800" cy="1042828"/>
        </p:xfrm>
        <a:graphic>
          <a:graphicData uri="http://schemas.openxmlformats.org/drawingml/2006/table">
            <a:tbl>
              <a:tblPr>
                <a:tableStyleId>{5C22544A-7EE6-4342-B048-85BDC9FD1C3A}</a:tableStyleId>
              </a:tblPr>
              <a:tblGrid>
                <a:gridCol w="2184400"/>
                <a:gridCol w="2184400"/>
              </a:tblGrid>
              <a:tr h="1042828">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sp>
        <p:nvSpPr>
          <p:cNvPr id="2" name="Title 1"/>
          <p:cNvSpPr>
            <a:spLocks noGrp="1"/>
          </p:cNvSpPr>
          <p:nvPr>
            <p:ph type="title"/>
          </p:nvPr>
        </p:nvSpPr>
        <p:spPr/>
        <p:txBody>
          <a:bodyPr/>
          <a:lstStyle/>
          <a:p>
            <a:r>
              <a:rPr lang="en-AU" dirty="0" smtClean="0"/>
              <a:t>Answers 2.3 – The Question Mark</a:t>
            </a:r>
            <a:endParaRPr lang="en-AU" dirty="0"/>
          </a:p>
        </p:txBody>
      </p:sp>
      <p:sp>
        <p:nvSpPr>
          <p:cNvPr id="3" name="Content Placeholder 2"/>
          <p:cNvSpPr>
            <a:spLocks noGrp="1"/>
          </p:cNvSpPr>
          <p:nvPr>
            <p:ph idx="1"/>
          </p:nvPr>
        </p:nvSpPr>
        <p:spPr/>
        <p:txBody>
          <a:bodyPr/>
          <a:lstStyle/>
          <a:p>
            <a:pPr marL="0" indent="0">
              <a:buNone/>
            </a:pPr>
            <a:r>
              <a:rPr lang="en-AU" dirty="0" smtClean="0"/>
              <a:t>These are the </a:t>
            </a:r>
            <a:r>
              <a:rPr lang="en-AU" i="1" dirty="0" smtClean="0"/>
              <a:t>only</a:t>
            </a:r>
            <a:r>
              <a:rPr lang="en-AU" dirty="0"/>
              <a:t> </a:t>
            </a:r>
            <a:r>
              <a:rPr lang="en-AU" dirty="0" smtClean="0"/>
              <a:t>possible solutions</a:t>
            </a:r>
            <a:endParaRPr lang="en-AU" dirty="0"/>
          </a:p>
          <a:p>
            <a:pPr marL="457200" lvl="1" indent="0">
              <a:buNone/>
            </a:pPr>
            <a:endParaRPr lang="en-AU" dirty="0"/>
          </a:p>
          <a:p>
            <a:pPr marL="457200" lvl="1" indent="0">
              <a:buNone/>
            </a:pPr>
            <a:r>
              <a:rPr lang="en-AU" dirty="0"/>
              <a:t>A</a:t>
            </a:r>
            <a:r>
              <a:rPr lang="en-AU" dirty="0" smtClean="0"/>
              <a:t>)</a:t>
            </a:r>
            <a:r>
              <a:rPr lang="en-AU" sz="3600" dirty="0" smtClean="0"/>
              <a:t>          </a:t>
            </a:r>
            <a:endParaRPr lang="en-AU" sz="3600" dirty="0"/>
          </a:p>
          <a:p>
            <a:pPr marL="457200" lvl="1" indent="0">
              <a:buNone/>
            </a:pPr>
            <a:endParaRPr lang="en-AU" dirty="0"/>
          </a:p>
          <a:p>
            <a:pPr marL="457200" lvl="1" indent="0">
              <a:buNone/>
            </a:pPr>
            <a:endParaRPr lang="en-AU" dirty="0"/>
          </a:p>
          <a:p>
            <a:pPr marL="457200" lvl="1" indent="0">
              <a:buNone/>
            </a:pPr>
            <a:r>
              <a:rPr lang="en-AU" dirty="0"/>
              <a:t>					B</a:t>
            </a:r>
            <a:r>
              <a:rPr lang="en-AU" dirty="0" smtClean="0"/>
              <a:t>)             </a:t>
            </a:r>
            <a:endParaRPr lang="en-AU" sz="3600" dirty="0"/>
          </a:p>
          <a:p>
            <a:pPr marL="457200" lvl="1" indent="0">
              <a:buNone/>
            </a:pPr>
            <a:endParaRPr lang="en-AU" dirty="0"/>
          </a:p>
          <a:p>
            <a:pPr marL="457200" lvl="1" indent="0">
              <a:buNone/>
            </a:pPr>
            <a:r>
              <a:rPr lang="en-AU" dirty="0" smtClean="0"/>
              <a:t>C)        </a:t>
            </a:r>
            <a:r>
              <a:rPr lang="en-AU" sz="3600" dirty="0" smtClean="0"/>
              <a:t>            </a:t>
            </a:r>
            <a:endParaRPr lang="en-AU" sz="3600" dirty="0"/>
          </a:p>
          <a:p>
            <a:pPr marL="0" indent="0">
              <a:buNone/>
            </a:pPr>
            <a:endParaRPr lang="en-AU" dirty="0"/>
          </a:p>
        </p:txBody>
      </p:sp>
      <p:graphicFrame>
        <p:nvGraphicFramePr>
          <p:cNvPr id="10" name="Table 9"/>
          <p:cNvGraphicFramePr>
            <a:graphicFrameLocks noGrp="1"/>
          </p:cNvGraphicFramePr>
          <p:nvPr>
            <p:extLst>
              <p:ext uri="{D42A27DB-BD31-4B8C-83A1-F6EECF244321}">
                <p14:modId xmlns:p14="http://schemas.microsoft.com/office/powerpoint/2010/main" val="2131796260"/>
              </p:ext>
            </p:extLst>
          </p:nvPr>
        </p:nvGraphicFramePr>
        <p:xfrm>
          <a:off x="1727200" y="2421622"/>
          <a:ext cx="4368800" cy="1042828"/>
        </p:xfrm>
        <a:graphic>
          <a:graphicData uri="http://schemas.openxmlformats.org/drawingml/2006/table">
            <a:tbl>
              <a:tblPr>
                <a:tableStyleId>{5C22544A-7EE6-4342-B048-85BDC9FD1C3A}</a:tableStyleId>
              </a:tblPr>
              <a:tblGrid>
                <a:gridCol w="2184400"/>
                <a:gridCol w="2184400"/>
              </a:tblGrid>
              <a:tr h="1042828">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sp>
        <p:nvSpPr>
          <p:cNvPr id="4" name="Oval 3"/>
          <p:cNvSpPr/>
          <p:nvPr/>
        </p:nvSpPr>
        <p:spPr>
          <a:xfrm>
            <a:off x="1880603" y="4734099"/>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5" name="Heart 4"/>
          <p:cNvSpPr/>
          <p:nvPr/>
        </p:nvSpPr>
        <p:spPr>
          <a:xfrm>
            <a:off x="1850422" y="2562416"/>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2726136" y="4779852"/>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Isosceles Triangle 6"/>
          <p:cNvSpPr/>
          <p:nvPr/>
        </p:nvSpPr>
        <p:spPr>
          <a:xfrm>
            <a:off x="9761029" y="369649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8" name="Heart 7"/>
          <p:cNvSpPr/>
          <p:nvPr/>
        </p:nvSpPr>
        <p:spPr>
          <a:xfrm>
            <a:off x="2767585" y="2562416"/>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7628096" y="469798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1" name="Heart 10"/>
          <p:cNvSpPr/>
          <p:nvPr/>
        </p:nvSpPr>
        <p:spPr>
          <a:xfrm>
            <a:off x="4078066" y="2556722"/>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aphicFrame>
        <p:nvGraphicFramePr>
          <p:cNvPr id="12" name="Table 11"/>
          <p:cNvGraphicFramePr>
            <a:graphicFrameLocks noGrp="1"/>
          </p:cNvGraphicFramePr>
          <p:nvPr>
            <p:extLst>
              <p:ext uri="{D42A27DB-BD31-4B8C-83A1-F6EECF244321}">
                <p14:modId xmlns:p14="http://schemas.microsoft.com/office/powerpoint/2010/main" val="3858357164"/>
              </p:ext>
            </p:extLst>
          </p:nvPr>
        </p:nvGraphicFramePr>
        <p:xfrm>
          <a:off x="7317311" y="3501327"/>
          <a:ext cx="4368800" cy="2085656"/>
        </p:xfrm>
        <a:graphic>
          <a:graphicData uri="http://schemas.openxmlformats.org/drawingml/2006/table">
            <a:tbl>
              <a:tblPr>
                <a:tableStyleId>{5C22544A-7EE6-4342-B048-85BDC9FD1C3A}</a:tableStyleId>
              </a:tblPr>
              <a:tblGrid>
                <a:gridCol w="2184400"/>
                <a:gridCol w="2184400"/>
              </a:tblGrid>
              <a:tr h="1042828">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r h="1042828">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sp>
        <p:nvSpPr>
          <p:cNvPr id="13" name="Isosceles Triangle 12"/>
          <p:cNvSpPr/>
          <p:nvPr/>
        </p:nvSpPr>
        <p:spPr>
          <a:xfrm>
            <a:off x="9761029" y="469798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4" name="Oval 13"/>
          <p:cNvSpPr/>
          <p:nvPr/>
        </p:nvSpPr>
        <p:spPr>
          <a:xfrm>
            <a:off x="10732481" y="4697983"/>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6" name="Oval 15"/>
          <p:cNvSpPr/>
          <p:nvPr/>
        </p:nvSpPr>
        <p:spPr>
          <a:xfrm>
            <a:off x="4115581" y="474651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7" name="Slide Number Placeholder 16"/>
          <p:cNvSpPr>
            <a:spLocks noGrp="1"/>
          </p:cNvSpPr>
          <p:nvPr>
            <p:ph type="sldNum" sz="quarter" idx="12"/>
          </p:nvPr>
        </p:nvSpPr>
        <p:spPr/>
        <p:txBody>
          <a:bodyPr/>
          <a:lstStyle/>
          <a:p>
            <a:fld id="{75856035-CAFF-4FF9-851C-C2B1C2F56CC2}" type="slidenum">
              <a:rPr lang="en-AU" smtClean="0"/>
              <a:t>34</a:t>
            </a:fld>
            <a:endParaRPr lang="en-AU"/>
          </a:p>
        </p:txBody>
      </p:sp>
      <p:sp>
        <p:nvSpPr>
          <p:cNvPr id="18" name="Oval 17">
            <a:hlinkClick r:id="rId2" action="ppaction://hlinksldjump"/>
          </p:cNvPr>
          <p:cNvSpPr/>
          <p:nvPr/>
        </p:nvSpPr>
        <p:spPr>
          <a:xfrm>
            <a:off x="808021" y="6090247"/>
            <a:ext cx="655607" cy="655607"/>
          </a:xfrm>
          <a:prstGeom prst="ellipse">
            <a:avLst/>
          </a:prstGeom>
          <a:gradFill>
            <a:gsLst>
              <a:gs pos="24000">
                <a:schemeClr val="accent2">
                  <a:lumMod val="50000"/>
                </a:schemeClr>
              </a:gs>
              <a:gs pos="34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19" name="Oval 18">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20" name="Oval 19">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21" name="Oval 20">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22" name="Oval 21">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2510786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2.3 – The Question Mark</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Like we talked about before, the question mark is a lot less flexible than the period. Where a period can match any character, a question mark says it’s either there… or not.</a:t>
            </a:r>
          </a:p>
          <a:p>
            <a:pPr marL="0" indent="0">
              <a:buNone/>
            </a:pPr>
            <a:endParaRPr lang="en-AU" dirty="0"/>
          </a:p>
          <a:p>
            <a:pPr marL="0" indent="0">
              <a:buNone/>
            </a:pPr>
            <a:r>
              <a:rPr lang="en-AU" dirty="0" smtClean="0"/>
              <a:t>A question mark only affects the character directly before it.</a:t>
            </a:r>
          </a:p>
          <a:p>
            <a:pPr marL="0" indent="0">
              <a:buNone/>
            </a:pPr>
            <a:endParaRPr lang="en-AU" dirty="0"/>
          </a:p>
          <a:p>
            <a:pPr marL="0" indent="0">
              <a:buNone/>
            </a:pPr>
            <a:r>
              <a:rPr lang="en-AU" dirty="0" smtClean="0"/>
              <a:t>Note that if you make everything optional, your expression will match on nothingness.</a:t>
            </a:r>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35</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26000">
                <a:schemeClr val="accent2">
                  <a:lumMod val="50000"/>
                </a:schemeClr>
              </a:gs>
              <a:gs pos="36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8907426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2.4 – The Question Mark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Let’s say you write the following expressions to solve specific problems. Will they work well? Are there cases where they might cause problems?</a:t>
            </a:r>
          </a:p>
          <a:p>
            <a:pPr marL="0" indent="0">
              <a:buNone/>
            </a:pPr>
            <a:endParaRPr lang="en-AU" dirty="0"/>
          </a:p>
          <a:p>
            <a:pPr marL="514350" indent="-514350">
              <a:buFont typeface="+mj-lt"/>
              <a:buAutoNum type="arabicPeriod"/>
            </a:pPr>
            <a:r>
              <a:rPr lang="en-AU" u="sng" dirty="0" err="1" smtClean="0"/>
              <a:t>Favou?r</a:t>
            </a:r>
            <a:r>
              <a:rPr lang="en-AU" dirty="0" smtClean="0"/>
              <a:t> – match both US and UK spellings of </a:t>
            </a:r>
            <a:r>
              <a:rPr lang="en-AU" dirty="0" err="1" smtClean="0"/>
              <a:t>favor</a:t>
            </a:r>
            <a:r>
              <a:rPr lang="en-AU" dirty="0" smtClean="0"/>
              <a:t>/favour</a:t>
            </a:r>
          </a:p>
          <a:p>
            <a:pPr marL="514350" indent="-514350">
              <a:buFont typeface="+mj-lt"/>
              <a:buAutoNum type="arabicPeriod"/>
            </a:pPr>
            <a:r>
              <a:rPr lang="en-AU" u="sng" dirty="0" err="1" smtClean="0"/>
              <a:t>Realis?z?e</a:t>
            </a:r>
            <a:r>
              <a:rPr lang="en-AU" dirty="0" smtClean="0"/>
              <a:t> - </a:t>
            </a:r>
            <a:r>
              <a:rPr lang="en-AU" dirty="0"/>
              <a:t>match both US and UK spellings of </a:t>
            </a:r>
            <a:r>
              <a:rPr lang="en-AU" dirty="0" smtClean="0"/>
              <a:t>realise/realize</a:t>
            </a:r>
          </a:p>
          <a:p>
            <a:pPr marL="514350" indent="-514350">
              <a:buFont typeface="+mj-lt"/>
              <a:buAutoNum type="arabicPeriod"/>
            </a:pPr>
            <a:r>
              <a:rPr lang="en-AU" u="sng" dirty="0" err="1" smtClean="0"/>
              <a:t>T?t?rain</a:t>
            </a:r>
            <a:r>
              <a:rPr lang="en-AU" dirty="0" smtClean="0"/>
              <a:t> – match both “Train” and “train”</a:t>
            </a:r>
            <a:endParaRPr lang="en-AU" u="sng" dirty="0" smtClean="0"/>
          </a:p>
          <a:p>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36</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28000">
                <a:schemeClr val="accent2">
                  <a:lumMod val="50000"/>
                </a:schemeClr>
              </a:gs>
              <a:gs pos="38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041857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2.4 – The Question Mark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Answers are on the next slide</a:t>
            </a:r>
            <a:endParaRPr lang="en-AU" u="sng" dirty="0" smtClean="0"/>
          </a:p>
          <a:p>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37</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30000">
                <a:schemeClr val="accent2">
                  <a:lumMod val="50000"/>
                </a:schemeClr>
              </a:gs>
              <a:gs pos="4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7999546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Answers 2.4 – The Question Mark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a:t>Let’s say you write the following expressions to solve specific problems. Will they work well? Are there cases where they might cause problems?</a:t>
            </a:r>
          </a:p>
          <a:p>
            <a:pPr marL="0" indent="0">
              <a:buNone/>
            </a:pPr>
            <a:endParaRPr lang="en-AU" dirty="0"/>
          </a:p>
          <a:p>
            <a:pPr marL="514350" indent="-514350">
              <a:buFont typeface="+mj-lt"/>
              <a:buAutoNum type="arabicPeriod"/>
            </a:pPr>
            <a:r>
              <a:rPr lang="en-AU" u="sng" dirty="0" err="1"/>
              <a:t>Favou?r</a:t>
            </a:r>
            <a:r>
              <a:rPr lang="en-AU" dirty="0"/>
              <a:t> – </a:t>
            </a:r>
            <a:r>
              <a:rPr lang="en-AU" dirty="0" smtClean="0"/>
              <a:t>this will work well as intended</a:t>
            </a:r>
            <a:endParaRPr lang="en-AU" dirty="0"/>
          </a:p>
          <a:p>
            <a:pPr marL="514350" indent="-514350">
              <a:buFont typeface="+mj-lt"/>
              <a:buAutoNum type="arabicPeriod"/>
            </a:pPr>
            <a:r>
              <a:rPr lang="en-AU" u="sng" dirty="0" err="1"/>
              <a:t>Realis?z?e</a:t>
            </a:r>
            <a:r>
              <a:rPr lang="en-AU" dirty="0"/>
              <a:t> </a:t>
            </a:r>
            <a:r>
              <a:rPr lang="en-AU" dirty="0" smtClean="0"/>
              <a:t>– this will match both “realise” and “realize”. But it’ll also match “</a:t>
            </a:r>
            <a:r>
              <a:rPr lang="en-AU" dirty="0" err="1" smtClean="0"/>
              <a:t>realie</a:t>
            </a:r>
            <a:r>
              <a:rPr lang="en-AU" dirty="0" smtClean="0"/>
              <a:t>” and “</a:t>
            </a:r>
            <a:r>
              <a:rPr lang="en-AU" dirty="0" err="1" smtClean="0"/>
              <a:t>realisze</a:t>
            </a:r>
            <a:r>
              <a:rPr lang="en-AU" dirty="0" smtClean="0"/>
              <a:t>”</a:t>
            </a:r>
            <a:endParaRPr lang="en-AU" dirty="0"/>
          </a:p>
          <a:p>
            <a:pPr marL="514350" indent="-514350">
              <a:buFont typeface="+mj-lt"/>
              <a:buAutoNum type="arabicPeriod"/>
            </a:pPr>
            <a:r>
              <a:rPr lang="en-AU" u="sng" dirty="0" err="1"/>
              <a:t>T?t?rain</a:t>
            </a:r>
            <a:r>
              <a:rPr lang="en-AU" dirty="0"/>
              <a:t> – </a:t>
            </a:r>
            <a:r>
              <a:rPr lang="en-AU" dirty="0" smtClean="0"/>
              <a:t>this will match </a:t>
            </a:r>
            <a:r>
              <a:rPr lang="en-AU" dirty="0"/>
              <a:t>both “Train” and “train</a:t>
            </a:r>
            <a:r>
              <a:rPr lang="en-AU" dirty="0" smtClean="0"/>
              <a:t>”. But it will also match “</a:t>
            </a:r>
            <a:r>
              <a:rPr lang="en-AU" dirty="0" err="1" smtClean="0"/>
              <a:t>Ttrain</a:t>
            </a:r>
            <a:r>
              <a:rPr lang="en-AU" dirty="0" smtClean="0"/>
              <a:t>” and “rain”</a:t>
            </a:r>
            <a:endParaRPr lang="en-AU" u="sng" dirty="0"/>
          </a:p>
          <a:p>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38</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32000">
                <a:schemeClr val="accent2">
                  <a:lumMod val="50000"/>
                </a:schemeClr>
              </a:gs>
              <a:gs pos="42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7235980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Discussion 2.4 – The Question Mark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Consider the differences in those expressions.</a:t>
            </a:r>
          </a:p>
          <a:p>
            <a:pPr marL="0" indent="0">
              <a:buNone/>
            </a:pPr>
            <a:endParaRPr lang="en-AU" dirty="0"/>
          </a:p>
          <a:p>
            <a:pPr marL="0" indent="0">
              <a:buNone/>
            </a:pPr>
            <a:r>
              <a:rPr lang="en-AU" u="sng" dirty="0" err="1" smtClean="0"/>
              <a:t>Favou?r</a:t>
            </a:r>
            <a:r>
              <a:rPr lang="en-AU" dirty="0" smtClean="0"/>
              <a:t> will match “favour” and “</a:t>
            </a:r>
            <a:r>
              <a:rPr lang="en-AU" dirty="0" err="1" smtClean="0"/>
              <a:t>favor</a:t>
            </a:r>
            <a:r>
              <a:rPr lang="en-AU" dirty="0" smtClean="0"/>
              <a:t>” and </a:t>
            </a:r>
            <a:r>
              <a:rPr lang="en-AU" i="1" dirty="0" smtClean="0"/>
              <a:t>nothing else</a:t>
            </a:r>
            <a:endParaRPr lang="en-AU" dirty="0" smtClean="0"/>
          </a:p>
          <a:p>
            <a:pPr marL="0" indent="0">
              <a:buNone/>
            </a:pPr>
            <a:endParaRPr lang="en-AU" u="sng" dirty="0"/>
          </a:p>
          <a:p>
            <a:pPr marL="0" indent="0">
              <a:buNone/>
            </a:pPr>
            <a:r>
              <a:rPr lang="en-AU" u="sng" dirty="0" err="1" smtClean="0"/>
              <a:t>Realis?z?e</a:t>
            </a:r>
            <a:r>
              <a:rPr lang="en-AU" dirty="0" smtClean="0"/>
              <a:t> will match “realise” and “realize”, plus </a:t>
            </a:r>
            <a:r>
              <a:rPr lang="en-AU" i="1" dirty="0" smtClean="0"/>
              <a:t>other things</a:t>
            </a:r>
            <a:endParaRPr lang="en-AU" dirty="0" smtClean="0"/>
          </a:p>
          <a:p>
            <a:pPr marL="0" indent="0">
              <a:buNone/>
            </a:pPr>
            <a:endParaRPr lang="en-AU" dirty="0"/>
          </a:p>
          <a:p>
            <a:pPr marL="0" indent="0">
              <a:buNone/>
            </a:pPr>
            <a:r>
              <a:rPr lang="en-AU" dirty="0" smtClean="0"/>
              <a:t>Let’s say you design two nets to scoop up dogs. One only scoops up dogs. The other scoops up dogs, horses and cows. Both get you dogs, but one is better than the other.</a:t>
            </a:r>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39</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34000">
                <a:schemeClr val="accent2">
                  <a:lumMod val="50000"/>
                </a:schemeClr>
              </a:gs>
              <a:gs pos="44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354371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Plus (+) – One or More</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Like the question mark, the plus works on the character before it.</a:t>
            </a:r>
          </a:p>
          <a:p>
            <a:pPr marL="0" indent="0">
              <a:buNone/>
            </a:pPr>
            <a:endParaRPr lang="en-AU" dirty="0"/>
          </a:p>
          <a:p>
            <a:pPr marL="0" indent="0">
              <a:buNone/>
            </a:pPr>
            <a:r>
              <a:rPr lang="en-AU" dirty="0" smtClean="0"/>
              <a:t>It matches one or more of that character.</a:t>
            </a:r>
            <a:endParaRPr lang="en-AU" dirty="0"/>
          </a:p>
          <a:p>
            <a:pPr marL="0" indent="0">
              <a:buNone/>
            </a:pPr>
            <a:endParaRPr lang="en-AU" dirty="0" smtClean="0"/>
          </a:p>
          <a:p>
            <a:pPr marL="0" indent="0">
              <a:buNone/>
            </a:pPr>
            <a:r>
              <a:rPr lang="en-AU" u="sng" dirty="0" err="1" smtClean="0"/>
              <a:t>bo+t</a:t>
            </a:r>
            <a:r>
              <a:rPr lang="en-AU" dirty="0" smtClean="0"/>
              <a:t> will match:</a:t>
            </a:r>
            <a:endParaRPr lang="en-AU" u="sng" dirty="0"/>
          </a:p>
          <a:p>
            <a:r>
              <a:rPr lang="en-AU" dirty="0" smtClean="0"/>
              <a:t>bot</a:t>
            </a:r>
          </a:p>
          <a:p>
            <a:r>
              <a:rPr lang="en-AU" dirty="0" smtClean="0"/>
              <a:t>boot</a:t>
            </a:r>
          </a:p>
          <a:p>
            <a:r>
              <a:rPr lang="en-AU" dirty="0" err="1" smtClean="0"/>
              <a:t>booooooooooooooot</a:t>
            </a:r>
            <a:endParaRPr lang="en-AU" dirty="0" smtClean="0"/>
          </a:p>
        </p:txBody>
      </p:sp>
      <p:sp>
        <p:nvSpPr>
          <p:cNvPr id="4" name="Slide Number Placeholder 3"/>
          <p:cNvSpPr>
            <a:spLocks noGrp="1"/>
          </p:cNvSpPr>
          <p:nvPr>
            <p:ph type="sldNum" sz="quarter" idx="12"/>
          </p:nvPr>
        </p:nvSpPr>
        <p:spPr/>
        <p:txBody>
          <a:bodyPr/>
          <a:lstStyle/>
          <a:p>
            <a:fld id="{75856035-CAFF-4FF9-851C-C2B1C2F56CC2}" type="slidenum">
              <a:rPr lang="en-AU" smtClean="0"/>
              <a:t>40</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36000">
                <a:schemeClr val="accent2">
                  <a:lumMod val="50000"/>
                </a:schemeClr>
              </a:gs>
              <a:gs pos="46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4118196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Plus (+) – One or More</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In theory, the plus can match an infinite number of characters. Most regex engines have a limit, but that’s usually in the hundreds or thousands.</a:t>
            </a:r>
          </a:p>
          <a:p>
            <a:pPr marL="0" indent="0">
              <a:buNone/>
            </a:pPr>
            <a:endParaRPr lang="en-AU" dirty="0"/>
          </a:p>
          <a:p>
            <a:pPr marL="0" indent="0">
              <a:buNone/>
            </a:pPr>
            <a:endParaRPr lang="en-AU" dirty="0" smtClean="0"/>
          </a:p>
        </p:txBody>
      </p:sp>
      <p:sp>
        <p:nvSpPr>
          <p:cNvPr id="4" name="Slide Number Placeholder 3"/>
          <p:cNvSpPr>
            <a:spLocks noGrp="1"/>
          </p:cNvSpPr>
          <p:nvPr>
            <p:ph type="sldNum" sz="quarter" idx="12"/>
          </p:nvPr>
        </p:nvSpPr>
        <p:spPr/>
        <p:txBody>
          <a:bodyPr/>
          <a:lstStyle/>
          <a:p>
            <a:fld id="{75856035-CAFF-4FF9-851C-C2B1C2F56CC2}" type="slidenum">
              <a:rPr lang="en-AU" smtClean="0"/>
              <a:t>41</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38000">
                <a:schemeClr val="accent2">
                  <a:lumMod val="50000"/>
                </a:schemeClr>
              </a:gs>
              <a:gs pos="48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4886999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2.5 – The Plus</a:t>
            </a:r>
            <a:endParaRPr lang="en-AU" dirty="0"/>
          </a:p>
        </p:txBody>
      </p:sp>
      <p:sp>
        <p:nvSpPr>
          <p:cNvPr id="3" name="Content Placeholder 2"/>
          <p:cNvSpPr>
            <a:spLocks noGrp="1"/>
          </p:cNvSpPr>
          <p:nvPr>
            <p:ph idx="1"/>
          </p:nvPr>
        </p:nvSpPr>
        <p:spPr/>
        <p:txBody>
          <a:bodyPr>
            <a:normAutofit/>
          </a:bodyPr>
          <a:lstStyle/>
          <a:p>
            <a:pPr marL="0" indent="0">
              <a:buNone/>
            </a:pPr>
            <a:r>
              <a:rPr lang="en-AU" dirty="0"/>
              <a:t>Using the shapes, create patterns that match these expressions:</a:t>
            </a:r>
          </a:p>
          <a:p>
            <a:pPr marL="457200" lvl="1" indent="0">
              <a:buNone/>
            </a:pPr>
            <a:endParaRPr lang="en-AU" dirty="0"/>
          </a:p>
          <a:p>
            <a:pPr marL="457200" lvl="1" indent="0">
              <a:buNone/>
            </a:pPr>
            <a:r>
              <a:rPr lang="en-AU" dirty="0"/>
              <a:t>A)                </a:t>
            </a:r>
            <a:r>
              <a:rPr lang="en-AU" sz="3600" dirty="0"/>
              <a:t>+</a:t>
            </a:r>
          </a:p>
          <a:p>
            <a:pPr marL="457200" lvl="1" indent="0">
              <a:buNone/>
            </a:pPr>
            <a:endParaRPr lang="en-AU" dirty="0"/>
          </a:p>
          <a:p>
            <a:pPr marL="457200" lvl="1" indent="0">
              <a:buNone/>
            </a:pPr>
            <a:endParaRPr lang="en-AU" dirty="0"/>
          </a:p>
          <a:p>
            <a:pPr marL="457200" lvl="1" indent="0">
              <a:buNone/>
            </a:pPr>
            <a:r>
              <a:rPr lang="en-AU" dirty="0" smtClean="0"/>
              <a:t>					B)                 </a:t>
            </a:r>
            <a:r>
              <a:rPr lang="en-AU" sz="3600" dirty="0" smtClean="0">
                <a:solidFill>
                  <a:prstClr val="black"/>
                </a:solidFill>
              </a:rPr>
              <a:t>+</a:t>
            </a:r>
            <a:endParaRPr lang="en-AU" sz="3600" dirty="0">
              <a:solidFill>
                <a:prstClr val="black"/>
              </a:solidFill>
            </a:endParaRPr>
          </a:p>
          <a:p>
            <a:pPr marL="457200" lvl="1" indent="0">
              <a:buNone/>
            </a:pPr>
            <a:r>
              <a:rPr lang="en-AU" dirty="0" smtClean="0"/>
              <a:t>   C)        </a:t>
            </a:r>
            <a:r>
              <a:rPr lang="en-AU" sz="3600" dirty="0" smtClean="0"/>
              <a:t>   +       + </a:t>
            </a:r>
            <a:endParaRPr lang="en-AU" sz="3600" dirty="0"/>
          </a:p>
          <a:p>
            <a:pPr marL="0" indent="0">
              <a:buNone/>
            </a:pPr>
            <a:endParaRPr lang="en-AU" dirty="0"/>
          </a:p>
        </p:txBody>
      </p:sp>
      <p:sp>
        <p:nvSpPr>
          <p:cNvPr id="10" name="Heart 9"/>
          <p:cNvSpPr/>
          <p:nvPr/>
        </p:nvSpPr>
        <p:spPr>
          <a:xfrm>
            <a:off x="5770624" y="3967651"/>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Oval 3"/>
          <p:cNvSpPr/>
          <p:nvPr/>
        </p:nvSpPr>
        <p:spPr>
          <a:xfrm>
            <a:off x="1800063" y="4607151"/>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6" name="Rectangle 5"/>
          <p:cNvSpPr/>
          <p:nvPr/>
        </p:nvSpPr>
        <p:spPr>
          <a:xfrm>
            <a:off x="2955244" y="4640488"/>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Isosceles Triangle 6"/>
          <p:cNvSpPr/>
          <p:nvPr/>
        </p:nvSpPr>
        <p:spPr>
          <a:xfrm>
            <a:off x="1745294" y="2599186"/>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9" name="Oval 8"/>
          <p:cNvSpPr/>
          <p:nvPr/>
        </p:nvSpPr>
        <p:spPr>
          <a:xfrm>
            <a:off x="6985442" y="3967651"/>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75856035-CAFF-4FF9-851C-C2B1C2F56CC2}" type="slidenum">
              <a:rPr lang="en-AU" smtClean="0"/>
              <a:t>42</a:t>
            </a:fld>
            <a:endParaRPr lang="en-AU"/>
          </a:p>
        </p:txBody>
      </p:sp>
      <p:sp>
        <p:nvSpPr>
          <p:cNvPr id="11" name="Oval 10">
            <a:hlinkClick r:id="rId2" action="ppaction://hlinksldjump"/>
          </p:cNvPr>
          <p:cNvSpPr/>
          <p:nvPr/>
        </p:nvSpPr>
        <p:spPr>
          <a:xfrm>
            <a:off x="808021" y="6090247"/>
            <a:ext cx="655607" cy="655607"/>
          </a:xfrm>
          <a:prstGeom prst="ellipse">
            <a:avLst/>
          </a:prstGeom>
          <a:gradFill>
            <a:gsLst>
              <a:gs pos="40000">
                <a:schemeClr val="accent2">
                  <a:lumMod val="50000"/>
                </a:schemeClr>
              </a:gs>
              <a:gs pos="5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12" name="Oval 11">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13" name="Oval 12">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14" name="Oval 13">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5" name="Oval 14">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042885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2.5 – The Plus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Answers are on the next slide</a:t>
            </a:r>
            <a:endParaRPr lang="en-AU" u="sng" dirty="0" smtClean="0"/>
          </a:p>
          <a:p>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43</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42000">
                <a:schemeClr val="accent2">
                  <a:lumMod val="50000"/>
                </a:schemeClr>
              </a:gs>
              <a:gs pos="52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8795226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AU" dirty="0" smtClean="0"/>
              <a:t>There are many possible answers for each. Here are </a:t>
            </a:r>
            <a:r>
              <a:rPr lang="en-AU" i="1" dirty="0" smtClean="0"/>
              <a:t>some</a:t>
            </a:r>
            <a:r>
              <a:rPr lang="en-AU" dirty="0" smtClean="0"/>
              <a:t> of them.</a:t>
            </a:r>
            <a:endParaRPr lang="en-AU" dirty="0"/>
          </a:p>
          <a:p>
            <a:pPr marL="457200" lvl="1" indent="0">
              <a:buNone/>
            </a:pPr>
            <a:endParaRPr lang="en-AU" dirty="0"/>
          </a:p>
          <a:p>
            <a:pPr marL="457200" lvl="1" indent="0">
              <a:buNone/>
            </a:pPr>
            <a:r>
              <a:rPr lang="en-AU" dirty="0"/>
              <a:t>A)                </a:t>
            </a:r>
            <a:endParaRPr lang="en-AU" sz="3600" dirty="0"/>
          </a:p>
          <a:p>
            <a:pPr marL="457200" lvl="1" indent="0">
              <a:buNone/>
            </a:pPr>
            <a:endParaRPr lang="en-AU" dirty="0"/>
          </a:p>
          <a:p>
            <a:pPr marL="457200" lvl="1" indent="0">
              <a:buNone/>
            </a:pPr>
            <a:endParaRPr lang="en-AU" dirty="0"/>
          </a:p>
          <a:p>
            <a:pPr marL="457200" lvl="1" indent="0">
              <a:buNone/>
            </a:pPr>
            <a:r>
              <a:rPr lang="en-AU" dirty="0"/>
              <a:t>					</a:t>
            </a:r>
            <a:r>
              <a:rPr lang="en-AU" dirty="0" smtClean="0"/>
              <a:t>                     B)            </a:t>
            </a:r>
            <a:endParaRPr lang="en-AU" sz="3600" dirty="0"/>
          </a:p>
          <a:p>
            <a:pPr marL="457200" lvl="1" indent="0">
              <a:buNone/>
            </a:pPr>
            <a:endParaRPr lang="en-AU" dirty="0"/>
          </a:p>
          <a:p>
            <a:pPr marL="457200" lvl="1" indent="0">
              <a:buNone/>
            </a:pPr>
            <a:endParaRPr lang="en-AU" dirty="0"/>
          </a:p>
          <a:p>
            <a:pPr marL="457200" lvl="1" indent="0">
              <a:buNone/>
            </a:pPr>
            <a:r>
              <a:rPr lang="en-AU" dirty="0"/>
              <a:t>C</a:t>
            </a:r>
            <a:r>
              <a:rPr lang="en-AU" dirty="0" smtClean="0"/>
              <a:t>)        </a:t>
            </a:r>
            <a:r>
              <a:rPr lang="en-AU" sz="3600" dirty="0" smtClean="0"/>
              <a:t>    </a:t>
            </a:r>
            <a:endParaRPr lang="en-AU" sz="3600" dirty="0"/>
          </a:p>
          <a:p>
            <a:pPr marL="0" indent="0">
              <a:buNone/>
            </a:pPr>
            <a:endParaRPr lang="en-AU" dirty="0"/>
          </a:p>
        </p:txBody>
      </p:sp>
      <p:graphicFrame>
        <p:nvGraphicFramePr>
          <p:cNvPr id="34" name="Table 33"/>
          <p:cNvGraphicFramePr>
            <a:graphicFrameLocks noGrp="1"/>
          </p:cNvGraphicFramePr>
          <p:nvPr>
            <p:extLst>
              <p:ext uri="{D42A27DB-BD31-4B8C-83A1-F6EECF244321}">
                <p14:modId xmlns:p14="http://schemas.microsoft.com/office/powerpoint/2010/main" val="55178642"/>
              </p:ext>
            </p:extLst>
          </p:nvPr>
        </p:nvGraphicFramePr>
        <p:xfrm>
          <a:off x="1766751" y="3718775"/>
          <a:ext cx="4893807" cy="2085656"/>
        </p:xfrm>
        <a:graphic>
          <a:graphicData uri="http://schemas.openxmlformats.org/drawingml/2006/table">
            <a:tbl>
              <a:tblPr>
                <a:tableStyleId>{5C22544A-7EE6-4342-B048-85BDC9FD1C3A}</a:tableStyleId>
              </a:tblPr>
              <a:tblGrid>
                <a:gridCol w="2322963"/>
                <a:gridCol w="2570844"/>
              </a:tblGrid>
              <a:tr h="1042828">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r h="1042828">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sp>
        <p:nvSpPr>
          <p:cNvPr id="2" name="Title 1"/>
          <p:cNvSpPr>
            <a:spLocks noGrp="1"/>
          </p:cNvSpPr>
          <p:nvPr>
            <p:ph type="title"/>
          </p:nvPr>
        </p:nvSpPr>
        <p:spPr/>
        <p:txBody>
          <a:bodyPr/>
          <a:lstStyle/>
          <a:p>
            <a:r>
              <a:rPr lang="en-AU" dirty="0" smtClean="0"/>
              <a:t>Answers 2.5 – The Plus</a:t>
            </a:r>
            <a:endParaRPr lang="en-AU" dirty="0"/>
          </a:p>
        </p:txBody>
      </p:sp>
      <p:graphicFrame>
        <p:nvGraphicFramePr>
          <p:cNvPr id="11" name="Table 10"/>
          <p:cNvGraphicFramePr>
            <a:graphicFrameLocks noGrp="1"/>
          </p:cNvGraphicFramePr>
          <p:nvPr>
            <p:extLst>
              <p:ext uri="{D42A27DB-BD31-4B8C-83A1-F6EECF244321}">
                <p14:modId xmlns:p14="http://schemas.microsoft.com/office/powerpoint/2010/main" val="3504535407"/>
              </p:ext>
            </p:extLst>
          </p:nvPr>
        </p:nvGraphicFramePr>
        <p:xfrm>
          <a:off x="1727200" y="2421622"/>
          <a:ext cx="8879840" cy="1042828"/>
        </p:xfrm>
        <a:graphic>
          <a:graphicData uri="http://schemas.openxmlformats.org/drawingml/2006/table">
            <a:tbl>
              <a:tblPr>
                <a:tableStyleId>{5C22544A-7EE6-4342-B048-85BDC9FD1C3A}</a:tableStyleId>
              </a:tblPr>
              <a:tblGrid>
                <a:gridCol w="1034288"/>
                <a:gridCol w="1984248"/>
                <a:gridCol w="5861304"/>
              </a:tblGrid>
              <a:tr h="1042828">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sp>
        <p:nvSpPr>
          <p:cNvPr id="4" name="Oval 3"/>
          <p:cNvSpPr/>
          <p:nvPr/>
        </p:nvSpPr>
        <p:spPr>
          <a:xfrm>
            <a:off x="2197792" y="3902815"/>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6" name="Rectangle 5"/>
          <p:cNvSpPr/>
          <p:nvPr/>
        </p:nvSpPr>
        <p:spPr>
          <a:xfrm>
            <a:off x="2977413" y="3948535"/>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Isosceles Triangle 6"/>
          <p:cNvSpPr/>
          <p:nvPr/>
        </p:nvSpPr>
        <p:spPr>
          <a:xfrm>
            <a:off x="1818130" y="2649046"/>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2" name="Isosceles Triangle 11"/>
          <p:cNvSpPr/>
          <p:nvPr/>
        </p:nvSpPr>
        <p:spPr>
          <a:xfrm>
            <a:off x="2798253" y="2649046"/>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3" name="Isosceles Triangle 12"/>
          <p:cNvSpPr/>
          <p:nvPr/>
        </p:nvSpPr>
        <p:spPr>
          <a:xfrm>
            <a:off x="3730783" y="2643673"/>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4" name="Isosceles Triangle 13"/>
          <p:cNvSpPr/>
          <p:nvPr/>
        </p:nvSpPr>
        <p:spPr>
          <a:xfrm>
            <a:off x="4929250" y="2649046"/>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5" name="Isosceles Triangle 14"/>
          <p:cNvSpPr/>
          <p:nvPr/>
        </p:nvSpPr>
        <p:spPr>
          <a:xfrm>
            <a:off x="5817933" y="2649046"/>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6" name="Isosceles Triangle 15"/>
          <p:cNvSpPr/>
          <p:nvPr/>
        </p:nvSpPr>
        <p:spPr>
          <a:xfrm>
            <a:off x="6704743" y="2643673"/>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7" name="Isosceles Triangle 16"/>
          <p:cNvSpPr/>
          <p:nvPr/>
        </p:nvSpPr>
        <p:spPr>
          <a:xfrm>
            <a:off x="7611886" y="2643673"/>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8" name="Isosceles Triangle 17"/>
          <p:cNvSpPr/>
          <p:nvPr/>
        </p:nvSpPr>
        <p:spPr>
          <a:xfrm>
            <a:off x="8500569" y="2643673"/>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9" name="Isosceles Triangle 18"/>
          <p:cNvSpPr/>
          <p:nvPr/>
        </p:nvSpPr>
        <p:spPr>
          <a:xfrm>
            <a:off x="9396523" y="2638300"/>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graphicFrame>
        <p:nvGraphicFramePr>
          <p:cNvPr id="20" name="Table 19"/>
          <p:cNvGraphicFramePr>
            <a:graphicFrameLocks noGrp="1"/>
          </p:cNvGraphicFramePr>
          <p:nvPr>
            <p:extLst>
              <p:ext uri="{D42A27DB-BD31-4B8C-83A1-F6EECF244321}">
                <p14:modId xmlns:p14="http://schemas.microsoft.com/office/powerpoint/2010/main" val="485126780"/>
              </p:ext>
            </p:extLst>
          </p:nvPr>
        </p:nvGraphicFramePr>
        <p:xfrm>
          <a:off x="7296911" y="3691874"/>
          <a:ext cx="4734678" cy="2085656"/>
        </p:xfrm>
        <a:graphic>
          <a:graphicData uri="http://schemas.openxmlformats.org/drawingml/2006/table">
            <a:tbl>
              <a:tblPr>
                <a:tableStyleId>{5C22544A-7EE6-4342-B048-85BDC9FD1C3A}</a:tableStyleId>
              </a:tblPr>
              <a:tblGrid>
                <a:gridCol w="1975105"/>
                <a:gridCol w="2759573"/>
              </a:tblGrid>
              <a:tr h="1042828">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r h="1042828">
                <a:tc gridSpan="2">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hMerge="1">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sp>
        <p:nvSpPr>
          <p:cNvPr id="21" name="Heart 20"/>
          <p:cNvSpPr/>
          <p:nvPr/>
        </p:nvSpPr>
        <p:spPr>
          <a:xfrm>
            <a:off x="7398916" y="3844750"/>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Oval 21"/>
          <p:cNvSpPr/>
          <p:nvPr/>
        </p:nvSpPr>
        <p:spPr>
          <a:xfrm>
            <a:off x="8330270" y="3844750"/>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23" name="Heart 22"/>
          <p:cNvSpPr/>
          <p:nvPr/>
        </p:nvSpPr>
        <p:spPr>
          <a:xfrm>
            <a:off x="9387561" y="3844750"/>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Oval 23"/>
          <p:cNvSpPr/>
          <p:nvPr/>
        </p:nvSpPr>
        <p:spPr>
          <a:xfrm>
            <a:off x="11141875" y="3844750"/>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25" name="Heart 24"/>
          <p:cNvSpPr/>
          <p:nvPr/>
        </p:nvSpPr>
        <p:spPr>
          <a:xfrm>
            <a:off x="10276718" y="3844750"/>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Heart 28"/>
          <p:cNvSpPr/>
          <p:nvPr/>
        </p:nvSpPr>
        <p:spPr>
          <a:xfrm>
            <a:off x="9396643" y="4894084"/>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Oval 29"/>
          <p:cNvSpPr/>
          <p:nvPr/>
        </p:nvSpPr>
        <p:spPr>
          <a:xfrm>
            <a:off x="11150957" y="489408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31" name="Heart 30"/>
          <p:cNvSpPr/>
          <p:nvPr/>
        </p:nvSpPr>
        <p:spPr>
          <a:xfrm>
            <a:off x="10285800" y="4894084"/>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Heart 31"/>
          <p:cNvSpPr/>
          <p:nvPr/>
        </p:nvSpPr>
        <p:spPr>
          <a:xfrm>
            <a:off x="7597645" y="4894084"/>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Heart 32"/>
          <p:cNvSpPr/>
          <p:nvPr/>
        </p:nvSpPr>
        <p:spPr>
          <a:xfrm>
            <a:off x="8486802" y="4894084"/>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Oval 34"/>
          <p:cNvSpPr/>
          <p:nvPr/>
        </p:nvSpPr>
        <p:spPr>
          <a:xfrm>
            <a:off x="4197909" y="3881860"/>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36" name="Rectangle 35"/>
          <p:cNvSpPr/>
          <p:nvPr/>
        </p:nvSpPr>
        <p:spPr>
          <a:xfrm>
            <a:off x="5750542" y="3915196"/>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7" name="Oval 36"/>
          <p:cNvSpPr/>
          <p:nvPr/>
        </p:nvSpPr>
        <p:spPr>
          <a:xfrm>
            <a:off x="4971156" y="3881860"/>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38" name="Oval 37"/>
          <p:cNvSpPr/>
          <p:nvPr/>
        </p:nvSpPr>
        <p:spPr>
          <a:xfrm>
            <a:off x="1813460" y="4925203"/>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39" name="Rectangle 38"/>
          <p:cNvSpPr/>
          <p:nvPr/>
        </p:nvSpPr>
        <p:spPr>
          <a:xfrm>
            <a:off x="2593081" y="4970923"/>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0" name="Rectangle 39"/>
          <p:cNvSpPr/>
          <p:nvPr/>
        </p:nvSpPr>
        <p:spPr>
          <a:xfrm>
            <a:off x="3315551" y="4970923"/>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Oval 40"/>
          <p:cNvSpPr/>
          <p:nvPr/>
        </p:nvSpPr>
        <p:spPr>
          <a:xfrm>
            <a:off x="4135350" y="5072521"/>
            <a:ext cx="464741" cy="45266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42" name="Oval 41"/>
          <p:cNvSpPr/>
          <p:nvPr/>
        </p:nvSpPr>
        <p:spPr>
          <a:xfrm>
            <a:off x="4618574" y="5072521"/>
            <a:ext cx="464741" cy="45266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43" name="Oval 42"/>
          <p:cNvSpPr/>
          <p:nvPr/>
        </p:nvSpPr>
        <p:spPr>
          <a:xfrm>
            <a:off x="5111695" y="5059596"/>
            <a:ext cx="464741" cy="45266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44" name="Rectangle 43"/>
          <p:cNvSpPr/>
          <p:nvPr/>
        </p:nvSpPr>
        <p:spPr>
          <a:xfrm>
            <a:off x="5604817" y="5059596"/>
            <a:ext cx="472640" cy="4526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5" name="Rectangle 44"/>
          <p:cNvSpPr/>
          <p:nvPr/>
        </p:nvSpPr>
        <p:spPr>
          <a:xfrm>
            <a:off x="6131466" y="5065257"/>
            <a:ext cx="472640" cy="4526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75856035-CAFF-4FF9-851C-C2B1C2F56CC2}" type="slidenum">
              <a:rPr lang="en-AU" smtClean="0"/>
              <a:t>44</a:t>
            </a:fld>
            <a:endParaRPr lang="en-AU"/>
          </a:p>
        </p:txBody>
      </p:sp>
      <p:sp>
        <p:nvSpPr>
          <p:cNvPr id="46" name="Oval 45">
            <a:hlinkClick r:id="rId2" action="ppaction://hlinksldjump"/>
          </p:cNvPr>
          <p:cNvSpPr/>
          <p:nvPr/>
        </p:nvSpPr>
        <p:spPr>
          <a:xfrm>
            <a:off x="808021" y="6090247"/>
            <a:ext cx="655607" cy="655607"/>
          </a:xfrm>
          <a:prstGeom prst="ellipse">
            <a:avLst/>
          </a:prstGeom>
          <a:gradFill>
            <a:gsLst>
              <a:gs pos="44000">
                <a:schemeClr val="accent2">
                  <a:lumMod val="50000"/>
                </a:schemeClr>
              </a:gs>
              <a:gs pos="54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47" name="Oval 46">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48" name="Oval 47">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49" name="Oval 48">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50" name="Oval 49">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6584245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2.5 – The Plus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The plus is simple but powerful. Being able to match an infinite(</a:t>
            </a:r>
            <a:r>
              <a:rPr lang="en-AU" dirty="0" err="1" smtClean="0"/>
              <a:t>ish</a:t>
            </a:r>
            <a:r>
              <a:rPr lang="en-AU" dirty="0" smtClean="0"/>
              <a:t>) amount of any character is incredibly flexible.</a:t>
            </a:r>
          </a:p>
          <a:p>
            <a:pPr marL="0" indent="0">
              <a:buNone/>
            </a:pPr>
            <a:endParaRPr lang="en-AU" dirty="0"/>
          </a:p>
          <a:p>
            <a:pPr marL="0" indent="0">
              <a:buNone/>
            </a:pPr>
            <a:r>
              <a:rPr lang="en-AU" dirty="0" smtClean="0"/>
              <a:t>What if that’s too many, though? What if you want to match, say, up to ten repeats of the same character?</a:t>
            </a:r>
          </a:p>
          <a:p>
            <a:pPr marL="0" indent="0">
              <a:buNone/>
            </a:pPr>
            <a:endParaRPr lang="en-AU" dirty="0"/>
          </a:p>
          <a:p>
            <a:pPr marL="0" indent="0">
              <a:buNone/>
            </a:pPr>
            <a:r>
              <a:rPr lang="en-AU" dirty="0" smtClean="0"/>
              <a:t>Stay tuned – you’ll learn how to do that later in this course. </a:t>
            </a:r>
            <a:endParaRPr lang="en-AU" dirty="0"/>
          </a:p>
          <a:p>
            <a:pPr marL="0" indent="0">
              <a:buNone/>
            </a:pPr>
            <a:endParaRPr lang="en-AU" dirty="0" smtClean="0"/>
          </a:p>
        </p:txBody>
      </p:sp>
      <p:sp>
        <p:nvSpPr>
          <p:cNvPr id="4" name="Slide Number Placeholder 3"/>
          <p:cNvSpPr>
            <a:spLocks noGrp="1"/>
          </p:cNvSpPr>
          <p:nvPr>
            <p:ph type="sldNum" sz="quarter" idx="12"/>
          </p:nvPr>
        </p:nvSpPr>
        <p:spPr/>
        <p:txBody>
          <a:bodyPr/>
          <a:lstStyle/>
          <a:p>
            <a:fld id="{75856035-CAFF-4FF9-851C-C2B1C2F56CC2}" type="slidenum">
              <a:rPr lang="en-AU" smtClean="0"/>
              <a:t>45</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46000">
                <a:schemeClr val="accent2">
                  <a:lumMod val="50000"/>
                </a:schemeClr>
              </a:gs>
              <a:gs pos="56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6167164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2.6 – The Plus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Consider the expression </a:t>
            </a:r>
            <a:r>
              <a:rPr lang="en-AU" u="sng" dirty="0" err="1" smtClean="0"/>
              <a:t>b+o+o+t</a:t>
            </a:r>
            <a:r>
              <a:rPr lang="en-AU" u="sng" dirty="0" smtClean="0"/>
              <a:t>+</a:t>
            </a:r>
            <a:endParaRPr lang="en-AU" dirty="0"/>
          </a:p>
          <a:p>
            <a:pPr marL="0" indent="0">
              <a:buNone/>
            </a:pPr>
            <a:endParaRPr lang="en-AU" dirty="0" smtClean="0"/>
          </a:p>
          <a:p>
            <a:pPr marL="0" indent="0">
              <a:buNone/>
            </a:pPr>
            <a:r>
              <a:rPr lang="en-AU" dirty="0" smtClean="0"/>
              <a:t>Which of these will that match on?</a:t>
            </a:r>
          </a:p>
          <a:p>
            <a:pPr marL="514350" indent="-514350">
              <a:buFont typeface="+mj-lt"/>
              <a:buAutoNum type="arabicPeriod"/>
            </a:pPr>
            <a:r>
              <a:rPr lang="en-AU" dirty="0" smtClean="0"/>
              <a:t>bot</a:t>
            </a:r>
          </a:p>
          <a:p>
            <a:pPr marL="514350" indent="-514350">
              <a:buFont typeface="+mj-lt"/>
              <a:buAutoNum type="arabicPeriod"/>
            </a:pPr>
            <a:r>
              <a:rPr lang="en-AU" dirty="0" smtClean="0"/>
              <a:t>boot</a:t>
            </a:r>
          </a:p>
          <a:p>
            <a:pPr marL="514350" indent="-514350">
              <a:buFont typeface="+mj-lt"/>
              <a:buAutoNum type="arabicPeriod"/>
            </a:pPr>
            <a:r>
              <a:rPr lang="en-AU" dirty="0" err="1" smtClean="0"/>
              <a:t>boboot</a:t>
            </a:r>
            <a:endParaRPr lang="en-AU" dirty="0" smtClean="0"/>
          </a:p>
          <a:p>
            <a:pPr marL="514350" indent="-514350">
              <a:buFont typeface="+mj-lt"/>
              <a:buAutoNum type="arabicPeriod"/>
            </a:pPr>
            <a:r>
              <a:rPr lang="en-AU" dirty="0" err="1" smtClean="0"/>
              <a:t>bboott</a:t>
            </a:r>
            <a:endParaRPr lang="en-AU" dirty="0" smtClean="0"/>
          </a:p>
          <a:p>
            <a:pPr marL="514350" indent="-514350">
              <a:buFont typeface="+mj-lt"/>
              <a:buAutoNum type="arabicPeriod"/>
            </a:pPr>
            <a:r>
              <a:rPr lang="en-AU" dirty="0" err="1" smtClean="0"/>
              <a:t>boooooot</a:t>
            </a:r>
            <a:endParaRPr lang="en-AU" dirty="0" smtClean="0"/>
          </a:p>
          <a:p>
            <a:pPr marL="514350" indent="-514350">
              <a:buFont typeface="+mj-lt"/>
              <a:buAutoNum type="arabicPeriod"/>
            </a:pPr>
            <a:endParaRPr lang="en-AU" dirty="0" smtClean="0"/>
          </a:p>
        </p:txBody>
      </p:sp>
      <p:sp>
        <p:nvSpPr>
          <p:cNvPr id="4" name="Slide Number Placeholder 3"/>
          <p:cNvSpPr>
            <a:spLocks noGrp="1"/>
          </p:cNvSpPr>
          <p:nvPr>
            <p:ph type="sldNum" sz="quarter" idx="12"/>
          </p:nvPr>
        </p:nvSpPr>
        <p:spPr/>
        <p:txBody>
          <a:bodyPr/>
          <a:lstStyle/>
          <a:p>
            <a:fld id="{75856035-CAFF-4FF9-851C-C2B1C2F56CC2}" type="slidenum">
              <a:rPr lang="en-AU" smtClean="0"/>
              <a:t>46</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48000">
                <a:schemeClr val="accent2">
                  <a:lumMod val="50000"/>
                </a:schemeClr>
              </a:gs>
              <a:gs pos="58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7102985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2.6 – The Plus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Answers are on the next slide</a:t>
            </a:r>
          </a:p>
        </p:txBody>
      </p:sp>
      <p:sp>
        <p:nvSpPr>
          <p:cNvPr id="4" name="Slide Number Placeholder 3"/>
          <p:cNvSpPr>
            <a:spLocks noGrp="1"/>
          </p:cNvSpPr>
          <p:nvPr>
            <p:ph type="sldNum" sz="quarter" idx="12"/>
          </p:nvPr>
        </p:nvSpPr>
        <p:spPr/>
        <p:txBody>
          <a:bodyPr/>
          <a:lstStyle/>
          <a:p>
            <a:fld id="{75856035-CAFF-4FF9-851C-C2B1C2F56CC2}" type="slidenum">
              <a:rPr lang="en-AU" smtClean="0"/>
              <a:t>47</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50000">
                <a:schemeClr val="accent2">
                  <a:lumMod val="50000"/>
                </a:schemeClr>
              </a:gs>
              <a:gs pos="6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8356387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Answers 2.6 – The Plus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Which of these will </a:t>
            </a:r>
            <a:r>
              <a:rPr lang="en-AU" u="sng" dirty="0" err="1" smtClean="0"/>
              <a:t>b+o+o+t</a:t>
            </a:r>
            <a:r>
              <a:rPr lang="en-AU" u="sng" dirty="0" smtClean="0"/>
              <a:t>+</a:t>
            </a:r>
            <a:r>
              <a:rPr lang="en-AU" dirty="0" smtClean="0"/>
              <a:t> match on?</a:t>
            </a:r>
          </a:p>
          <a:p>
            <a:pPr marL="514350" indent="-514350">
              <a:buFont typeface="+mj-lt"/>
              <a:buAutoNum type="arabicPeriod"/>
            </a:pPr>
            <a:r>
              <a:rPr lang="en-AU" dirty="0" smtClean="0"/>
              <a:t>bot – no, it needs at least a “b”, two “o” and a “t” </a:t>
            </a:r>
          </a:p>
          <a:p>
            <a:pPr marL="514350" indent="-514350">
              <a:buFont typeface="+mj-lt"/>
              <a:buAutoNum type="arabicPeriod"/>
            </a:pPr>
            <a:r>
              <a:rPr lang="en-AU" dirty="0" smtClean="0"/>
              <a:t>boot – yes, that matches</a:t>
            </a:r>
          </a:p>
          <a:p>
            <a:pPr marL="514350" indent="-514350">
              <a:buFont typeface="+mj-lt"/>
              <a:buAutoNum type="arabicPeriod"/>
            </a:pPr>
            <a:r>
              <a:rPr lang="en-AU" dirty="0" err="1" smtClean="0"/>
              <a:t>boboot</a:t>
            </a:r>
            <a:r>
              <a:rPr lang="en-AU" dirty="0" smtClean="0"/>
              <a:t> – no, the “b”, “o” and “t” need to be in the given order</a:t>
            </a:r>
          </a:p>
          <a:p>
            <a:pPr marL="514350" indent="-514350">
              <a:buFont typeface="+mj-lt"/>
              <a:buAutoNum type="arabicPeriod"/>
            </a:pPr>
            <a:r>
              <a:rPr lang="en-AU" dirty="0" err="1" smtClean="0"/>
              <a:t>bboott</a:t>
            </a:r>
            <a:r>
              <a:rPr lang="en-AU" dirty="0" smtClean="0"/>
              <a:t> – yes, that matches</a:t>
            </a:r>
          </a:p>
          <a:p>
            <a:pPr marL="514350" indent="-514350">
              <a:buFont typeface="+mj-lt"/>
              <a:buAutoNum type="arabicPeriod"/>
            </a:pPr>
            <a:r>
              <a:rPr lang="en-AU" dirty="0" err="1" smtClean="0"/>
              <a:t>boooooot</a:t>
            </a:r>
            <a:r>
              <a:rPr lang="en-AU" dirty="0" smtClean="0"/>
              <a:t> – yes, that matches</a:t>
            </a:r>
          </a:p>
          <a:p>
            <a:pPr marL="514350" indent="-514350">
              <a:buFont typeface="+mj-lt"/>
              <a:buAutoNum type="arabicPeriod"/>
            </a:pPr>
            <a:endParaRPr lang="en-AU" dirty="0" smtClean="0"/>
          </a:p>
        </p:txBody>
      </p:sp>
      <p:sp>
        <p:nvSpPr>
          <p:cNvPr id="4" name="Slide Number Placeholder 3"/>
          <p:cNvSpPr>
            <a:spLocks noGrp="1"/>
          </p:cNvSpPr>
          <p:nvPr>
            <p:ph type="sldNum" sz="quarter" idx="12"/>
          </p:nvPr>
        </p:nvSpPr>
        <p:spPr/>
        <p:txBody>
          <a:bodyPr/>
          <a:lstStyle/>
          <a:p>
            <a:fld id="{75856035-CAFF-4FF9-851C-C2B1C2F56CC2}" type="slidenum">
              <a:rPr lang="en-AU" smtClean="0"/>
              <a:t>48</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52000">
                <a:schemeClr val="accent2">
                  <a:lumMod val="50000"/>
                </a:schemeClr>
              </a:gs>
              <a:gs pos="62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79793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2.6 – The Plus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The plus adds a lot of flexibility, but there’s a lot it won’t match. Remember – it operates only on the character in front of it.</a:t>
            </a:r>
          </a:p>
          <a:p>
            <a:pPr marL="0" indent="0">
              <a:buNone/>
            </a:pPr>
            <a:endParaRPr lang="en-AU" dirty="0"/>
          </a:p>
          <a:p>
            <a:pPr marL="0" indent="0">
              <a:buNone/>
            </a:pPr>
            <a:r>
              <a:rPr lang="en-AU" dirty="0" smtClean="0"/>
              <a:t>In this expression, the letters (“b”, “o” and “t”) had to be in the given order. What if you wanted to match one or more of those letters </a:t>
            </a:r>
            <a:r>
              <a:rPr lang="en-AU" i="1" dirty="0" smtClean="0"/>
              <a:t>in any order?</a:t>
            </a:r>
            <a:r>
              <a:rPr lang="en-AU" dirty="0" smtClean="0"/>
              <a:t> Stay tuned, we’ll cover that later.</a:t>
            </a:r>
          </a:p>
        </p:txBody>
      </p:sp>
      <p:sp>
        <p:nvSpPr>
          <p:cNvPr id="4" name="Slide Number Placeholder 3"/>
          <p:cNvSpPr>
            <a:spLocks noGrp="1"/>
          </p:cNvSpPr>
          <p:nvPr>
            <p:ph type="sldNum" sz="quarter" idx="12"/>
          </p:nvPr>
        </p:nvSpPr>
        <p:spPr/>
        <p:txBody>
          <a:bodyPr/>
          <a:lstStyle/>
          <a:p>
            <a:fld id="{75856035-CAFF-4FF9-851C-C2B1C2F56CC2}" type="slidenum">
              <a:rPr lang="en-AU" smtClean="0"/>
              <a:t>49</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54000">
                <a:schemeClr val="accent2">
                  <a:lumMod val="50000"/>
                </a:schemeClr>
              </a:gs>
              <a:gs pos="64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1634174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Asterisk (*) – Zero or More</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The asterisk is similar to the plus, but with one exception:</a:t>
            </a:r>
          </a:p>
          <a:p>
            <a:pPr marL="0" indent="0">
              <a:buNone/>
            </a:pPr>
            <a:endParaRPr lang="en-AU" dirty="0"/>
          </a:p>
          <a:p>
            <a:pPr marL="0" indent="0">
              <a:buNone/>
            </a:pPr>
            <a:r>
              <a:rPr lang="en-AU" dirty="0" smtClean="0"/>
              <a:t>	The plus matches </a:t>
            </a:r>
            <a:r>
              <a:rPr lang="en-AU" i="1" dirty="0" smtClean="0"/>
              <a:t>one or more</a:t>
            </a:r>
            <a:r>
              <a:rPr lang="en-AU" dirty="0" smtClean="0"/>
              <a:t> of the previous character</a:t>
            </a:r>
          </a:p>
          <a:p>
            <a:pPr marL="0" indent="0">
              <a:buNone/>
            </a:pPr>
            <a:endParaRPr lang="en-AU" dirty="0"/>
          </a:p>
          <a:p>
            <a:pPr marL="0" indent="0">
              <a:buNone/>
            </a:pPr>
            <a:r>
              <a:rPr lang="en-AU" dirty="0" smtClean="0"/>
              <a:t>	The asterisk matches </a:t>
            </a:r>
            <a:r>
              <a:rPr lang="en-AU" i="1" dirty="0" smtClean="0"/>
              <a:t>zero or more</a:t>
            </a:r>
            <a:r>
              <a:rPr lang="en-AU" dirty="0" smtClean="0"/>
              <a:t> of the previous character</a:t>
            </a:r>
          </a:p>
          <a:p>
            <a:pPr marL="0" indent="0">
              <a:buNone/>
            </a:pPr>
            <a:endParaRPr lang="en-AU" dirty="0"/>
          </a:p>
          <a:p>
            <a:pPr marL="0" indent="0">
              <a:buNone/>
            </a:pPr>
            <a:r>
              <a:rPr lang="en-AU" dirty="0" smtClean="0"/>
              <a:t>So the previous character might be there once or dozens of times, or it might not be there at all. </a:t>
            </a:r>
          </a:p>
        </p:txBody>
      </p:sp>
      <p:sp>
        <p:nvSpPr>
          <p:cNvPr id="4" name="Slide Number Placeholder 3"/>
          <p:cNvSpPr>
            <a:spLocks noGrp="1"/>
          </p:cNvSpPr>
          <p:nvPr>
            <p:ph type="sldNum" sz="quarter" idx="12"/>
          </p:nvPr>
        </p:nvSpPr>
        <p:spPr/>
        <p:txBody>
          <a:bodyPr/>
          <a:lstStyle/>
          <a:p>
            <a:fld id="{75856035-CAFF-4FF9-851C-C2B1C2F56CC2}" type="slidenum">
              <a:rPr lang="en-AU" smtClean="0"/>
              <a:t>50</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56000">
                <a:schemeClr val="accent2">
                  <a:lumMod val="50000"/>
                </a:schemeClr>
              </a:gs>
              <a:gs pos="66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2807192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2.7 – The Asterisk</a:t>
            </a:r>
            <a:endParaRPr lang="en-AU" dirty="0"/>
          </a:p>
        </p:txBody>
      </p:sp>
      <p:sp>
        <p:nvSpPr>
          <p:cNvPr id="3" name="Content Placeholder 2"/>
          <p:cNvSpPr>
            <a:spLocks noGrp="1"/>
          </p:cNvSpPr>
          <p:nvPr>
            <p:ph idx="1"/>
          </p:nvPr>
        </p:nvSpPr>
        <p:spPr/>
        <p:txBody>
          <a:bodyPr>
            <a:normAutofit/>
          </a:bodyPr>
          <a:lstStyle/>
          <a:p>
            <a:pPr marL="0" indent="0">
              <a:buNone/>
            </a:pPr>
            <a:r>
              <a:rPr lang="en-AU" dirty="0"/>
              <a:t>Using the shapes, create patterns that match these expressions:</a:t>
            </a:r>
          </a:p>
          <a:p>
            <a:pPr marL="457200" lvl="1" indent="0">
              <a:buNone/>
            </a:pPr>
            <a:endParaRPr lang="en-AU" dirty="0"/>
          </a:p>
          <a:p>
            <a:pPr marL="457200" lvl="1" indent="0">
              <a:buNone/>
            </a:pPr>
            <a:r>
              <a:rPr lang="en-AU" dirty="0"/>
              <a:t>A)             </a:t>
            </a:r>
            <a:r>
              <a:rPr lang="en-AU" sz="3600" dirty="0" smtClean="0"/>
              <a:t>*</a:t>
            </a:r>
            <a:endParaRPr lang="en-AU" sz="3600" dirty="0"/>
          </a:p>
          <a:p>
            <a:pPr marL="457200" lvl="1" indent="0">
              <a:buNone/>
            </a:pPr>
            <a:endParaRPr lang="en-AU" dirty="0"/>
          </a:p>
          <a:p>
            <a:pPr marL="457200" lvl="1" indent="0">
              <a:buNone/>
            </a:pPr>
            <a:endParaRPr lang="en-AU" dirty="0"/>
          </a:p>
          <a:p>
            <a:pPr marL="457200" lvl="1" indent="0">
              <a:buNone/>
            </a:pPr>
            <a:r>
              <a:rPr lang="en-AU" dirty="0" smtClean="0"/>
              <a:t>					B)               </a:t>
            </a:r>
            <a:r>
              <a:rPr lang="en-AU" sz="3600" dirty="0" smtClean="0">
                <a:solidFill>
                  <a:prstClr val="black"/>
                </a:solidFill>
              </a:rPr>
              <a:t>*</a:t>
            </a:r>
            <a:endParaRPr lang="en-AU" sz="3600" dirty="0">
              <a:solidFill>
                <a:prstClr val="black"/>
              </a:solidFill>
            </a:endParaRPr>
          </a:p>
          <a:p>
            <a:pPr marL="457200" lvl="1" indent="0">
              <a:buNone/>
            </a:pPr>
            <a:r>
              <a:rPr lang="en-AU" dirty="0" smtClean="0"/>
              <a:t>C)        </a:t>
            </a:r>
            <a:r>
              <a:rPr lang="en-AU" sz="3600" dirty="0" smtClean="0"/>
              <a:t>   *        *         </a:t>
            </a:r>
            <a:endParaRPr lang="en-AU" sz="3600" dirty="0"/>
          </a:p>
          <a:p>
            <a:pPr marL="0" indent="0">
              <a:buNone/>
            </a:pPr>
            <a:endParaRPr lang="en-AU" dirty="0"/>
          </a:p>
        </p:txBody>
      </p:sp>
      <p:sp>
        <p:nvSpPr>
          <p:cNvPr id="11" name="Rectangle 10"/>
          <p:cNvSpPr/>
          <p:nvPr/>
        </p:nvSpPr>
        <p:spPr>
          <a:xfrm>
            <a:off x="1566360" y="2536292"/>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Heart 11"/>
          <p:cNvSpPr/>
          <p:nvPr/>
        </p:nvSpPr>
        <p:spPr>
          <a:xfrm>
            <a:off x="5639546" y="3878592"/>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Isosceles Triangle 12"/>
          <p:cNvSpPr/>
          <p:nvPr/>
        </p:nvSpPr>
        <p:spPr>
          <a:xfrm>
            <a:off x="6639006" y="3945268"/>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4" name="Oval 13"/>
          <p:cNvSpPr/>
          <p:nvPr/>
        </p:nvSpPr>
        <p:spPr>
          <a:xfrm>
            <a:off x="1643997" y="462154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5" name="Heart 14"/>
          <p:cNvSpPr/>
          <p:nvPr/>
        </p:nvSpPr>
        <p:spPr>
          <a:xfrm>
            <a:off x="2656921" y="4607255"/>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Slide Number Placeholder 3"/>
          <p:cNvSpPr>
            <a:spLocks noGrp="1"/>
          </p:cNvSpPr>
          <p:nvPr>
            <p:ph type="sldNum" sz="quarter" idx="12"/>
          </p:nvPr>
        </p:nvSpPr>
        <p:spPr/>
        <p:txBody>
          <a:bodyPr/>
          <a:lstStyle/>
          <a:p>
            <a:fld id="{75856035-CAFF-4FF9-851C-C2B1C2F56CC2}" type="slidenum">
              <a:rPr lang="en-AU" smtClean="0"/>
              <a:t>51</a:t>
            </a:fld>
            <a:endParaRPr lang="en-AU"/>
          </a:p>
        </p:txBody>
      </p:sp>
      <p:sp>
        <p:nvSpPr>
          <p:cNvPr id="10" name="Oval 9">
            <a:hlinkClick r:id="rId2" action="ppaction://hlinksldjump"/>
          </p:cNvPr>
          <p:cNvSpPr/>
          <p:nvPr/>
        </p:nvSpPr>
        <p:spPr>
          <a:xfrm>
            <a:off x="808021" y="6090247"/>
            <a:ext cx="655607" cy="655607"/>
          </a:xfrm>
          <a:prstGeom prst="ellipse">
            <a:avLst/>
          </a:prstGeom>
          <a:gradFill>
            <a:gsLst>
              <a:gs pos="58000">
                <a:schemeClr val="accent2">
                  <a:lumMod val="50000"/>
                </a:schemeClr>
              </a:gs>
              <a:gs pos="68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16" name="Oval 1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17" name="Oval 1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18" name="Oval 1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9" name="Oval 1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1642493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2.7 – The Asterisk</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Answers are on the next slide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52</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60000">
                <a:schemeClr val="accent2">
                  <a:lumMod val="50000"/>
                </a:schemeClr>
              </a:gs>
              <a:gs pos="7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1396168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Answers 2.7 – The Asterisk</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Here are some possible answers:</a:t>
            </a:r>
            <a:endParaRPr lang="en-AU" dirty="0"/>
          </a:p>
          <a:p>
            <a:pPr marL="457200" lvl="1" indent="0">
              <a:buNone/>
            </a:pPr>
            <a:endParaRPr lang="en-AU" dirty="0"/>
          </a:p>
          <a:p>
            <a:pPr marL="457200" lvl="1" indent="0">
              <a:buNone/>
            </a:pPr>
            <a:r>
              <a:rPr lang="en-AU" dirty="0"/>
              <a:t>A)             </a:t>
            </a:r>
            <a:endParaRPr lang="en-AU" sz="3600" dirty="0"/>
          </a:p>
          <a:p>
            <a:pPr marL="457200" lvl="1" indent="0">
              <a:buNone/>
            </a:pPr>
            <a:endParaRPr lang="en-AU" dirty="0"/>
          </a:p>
          <a:p>
            <a:pPr marL="457200" lvl="1" indent="0">
              <a:buNone/>
            </a:pPr>
            <a:endParaRPr lang="en-AU" dirty="0"/>
          </a:p>
          <a:p>
            <a:pPr marL="457200" lvl="1" indent="0">
              <a:buNone/>
            </a:pPr>
            <a:r>
              <a:rPr lang="en-AU" dirty="0" smtClean="0"/>
              <a:t>						           B)              </a:t>
            </a:r>
            <a:endParaRPr lang="en-AU" sz="3600" dirty="0">
              <a:solidFill>
                <a:prstClr val="black"/>
              </a:solidFill>
            </a:endParaRPr>
          </a:p>
          <a:p>
            <a:pPr marL="457200" lvl="1" indent="0">
              <a:buNone/>
            </a:pPr>
            <a:r>
              <a:rPr lang="en-AU" dirty="0" smtClean="0"/>
              <a:t>       </a:t>
            </a:r>
            <a:r>
              <a:rPr lang="en-AU" sz="3600" dirty="0" smtClean="0"/>
              <a:t>        </a:t>
            </a:r>
          </a:p>
          <a:p>
            <a:pPr marL="457200" lvl="1" indent="0">
              <a:buNone/>
            </a:pPr>
            <a:r>
              <a:rPr lang="en-AU" dirty="0" smtClean="0"/>
              <a:t>C)        </a:t>
            </a:r>
            <a:r>
              <a:rPr lang="en-AU" sz="3600" dirty="0" smtClean="0"/>
              <a:t>            </a:t>
            </a:r>
            <a:endParaRPr lang="en-AU" sz="3600" dirty="0"/>
          </a:p>
          <a:p>
            <a:pPr marL="0" indent="0">
              <a:buNone/>
            </a:pPr>
            <a:endParaRPr lang="en-AU" dirty="0"/>
          </a:p>
        </p:txBody>
      </p:sp>
      <p:graphicFrame>
        <p:nvGraphicFramePr>
          <p:cNvPr id="9" name="Table 8"/>
          <p:cNvGraphicFramePr>
            <a:graphicFrameLocks noGrp="1"/>
          </p:cNvGraphicFramePr>
          <p:nvPr>
            <p:extLst>
              <p:ext uri="{D42A27DB-BD31-4B8C-83A1-F6EECF244321}">
                <p14:modId xmlns:p14="http://schemas.microsoft.com/office/powerpoint/2010/main" val="2965469422"/>
              </p:ext>
            </p:extLst>
          </p:nvPr>
        </p:nvGraphicFramePr>
        <p:xfrm>
          <a:off x="1710055" y="3668158"/>
          <a:ext cx="4783830" cy="2085656"/>
        </p:xfrm>
        <a:graphic>
          <a:graphicData uri="http://schemas.openxmlformats.org/drawingml/2006/table">
            <a:tbl>
              <a:tblPr>
                <a:tableStyleId>{5C22544A-7EE6-4342-B048-85BDC9FD1C3A}</a:tableStyleId>
              </a:tblPr>
              <a:tblGrid>
                <a:gridCol w="2322963"/>
                <a:gridCol w="2460867"/>
              </a:tblGrid>
              <a:tr h="1042828">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r h="1042828">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886582128"/>
              </p:ext>
            </p:extLst>
          </p:nvPr>
        </p:nvGraphicFramePr>
        <p:xfrm>
          <a:off x="1727200" y="2421622"/>
          <a:ext cx="7427433" cy="1042828"/>
        </p:xfrm>
        <a:graphic>
          <a:graphicData uri="http://schemas.openxmlformats.org/drawingml/2006/table">
            <a:tbl>
              <a:tblPr>
                <a:tableStyleId>{5C22544A-7EE6-4342-B048-85BDC9FD1C3A}</a:tableStyleId>
              </a:tblPr>
              <a:tblGrid>
                <a:gridCol w="1034288"/>
                <a:gridCol w="1172559"/>
                <a:gridCol w="5220586"/>
              </a:tblGrid>
              <a:tr h="1042828">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3248282597"/>
              </p:ext>
            </p:extLst>
          </p:nvPr>
        </p:nvGraphicFramePr>
        <p:xfrm>
          <a:off x="7296911" y="3691874"/>
          <a:ext cx="4734678" cy="2085656"/>
        </p:xfrm>
        <a:graphic>
          <a:graphicData uri="http://schemas.openxmlformats.org/drawingml/2006/table">
            <a:tbl>
              <a:tblPr>
                <a:tableStyleId>{5C22544A-7EE6-4342-B048-85BDC9FD1C3A}</a:tableStyleId>
              </a:tblPr>
              <a:tblGrid>
                <a:gridCol w="1975105"/>
                <a:gridCol w="2759573"/>
              </a:tblGrid>
              <a:tr h="1042828">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r h="1042828">
                <a:tc gridSpan="2">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hMerge="1">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sp>
        <p:nvSpPr>
          <p:cNvPr id="11" name="Rectangle 10"/>
          <p:cNvSpPr/>
          <p:nvPr/>
        </p:nvSpPr>
        <p:spPr>
          <a:xfrm>
            <a:off x="2927217" y="2536292"/>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p:cNvSpPr/>
          <p:nvPr/>
        </p:nvSpPr>
        <p:spPr>
          <a:xfrm>
            <a:off x="4110975" y="2561085"/>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p:nvSpPr>
        <p:spPr>
          <a:xfrm>
            <a:off x="4919049" y="2561085"/>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Rectangle 18"/>
          <p:cNvSpPr/>
          <p:nvPr/>
        </p:nvSpPr>
        <p:spPr>
          <a:xfrm>
            <a:off x="5727124" y="2561085"/>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ectangle 19"/>
          <p:cNvSpPr/>
          <p:nvPr/>
        </p:nvSpPr>
        <p:spPr>
          <a:xfrm>
            <a:off x="6486074" y="2561085"/>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Rectangle 20"/>
          <p:cNvSpPr/>
          <p:nvPr/>
        </p:nvSpPr>
        <p:spPr>
          <a:xfrm>
            <a:off x="7294148" y="2561085"/>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Rectangle 21"/>
          <p:cNvSpPr/>
          <p:nvPr/>
        </p:nvSpPr>
        <p:spPr>
          <a:xfrm>
            <a:off x="8102223" y="2561085"/>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Isosceles Triangle 12"/>
          <p:cNvSpPr/>
          <p:nvPr/>
        </p:nvSpPr>
        <p:spPr>
          <a:xfrm>
            <a:off x="7935535" y="3919117"/>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23" name="Heart 22"/>
          <p:cNvSpPr/>
          <p:nvPr/>
        </p:nvSpPr>
        <p:spPr>
          <a:xfrm>
            <a:off x="9788200" y="3852441"/>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Isosceles Triangle 23"/>
          <p:cNvSpPr/>
          <p:nvPr/>
        </p:nvSpPr>
        <p:spPr>
          <a:xfrm>
            <a:off x="10787660" y="3919117"/>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25" name="Heart 24"/>
          <p:cNvSpPr/>
          <p:nvPr/>
        </p:nvSpPr>
        <p:spPr>
          <a:xfrm>
            <a:off x="9846767" y="4887716"/>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Isosceles Triangle 25"/>
          <p:cNvSpPr/>
          <p:nvPr/>
        </p:nvSpPr>
        <p:spPr>
          <a:xfrm>
            <a:off x="10846227" y="4954392"/>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27" name="Heart 26"/>
          <p:cNvSpPr/>
          <p:nvPr/>
        </p:nvSpPr>
        <p:spPr>
          <a:xfrm>
            <a:off x="8851352" y="4887716"/>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Heart 27"/>
          <p:cNvSpPr/>
          <p:nvPr/>
        </p:nvSpPr>
        <p:spPr>
          <a:xfrm>
            <a:off x="7876590" y="4887716"/>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Heart 28"/>
          <p:cNvSpPr/>
          <p:nvPr/>
        </p:nvSpPr>
        <p:spPr>
          <a:xfrm>
            <a:off x="5247509" y="3821268"/>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Oval 29"/>
          <p:cNvSpPr/>
          <p:nvPr/>
        </p:nvSpPr>
        <p:spPr>
          <a:xfrm>
            <a:off x="2634170" y="4880113"/>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33" name="Oval 32"/>
          <p:cNvSpPr/>
          <p:nvPr/>
        </p:nvSpPr>
        <p:spPr>
          <a:xfrm>
            <a:off x="4051845" y="4880112"/>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34" name="Oval 33"/>
          <p:cNvSpPr/>
          <p:nvPr/>
        </p:nvSpPr>
        <p:spPr>
          <a:xfrm>
            <a:off x="4846459" y="4880111"/>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36" name="Oval 35"/>
          <p:cNvSpPr/>
          <p:nvPr/>
        </p:nvSpPr>
        <p:spPr>
          <a:xfrm>
            <a:off x="5681226" y="4871065"/>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4" name="Slide Number Placeholder 3"/>
          <p:cNvSpPr>
            <a:spLocks noGrp="1"/>
          </p:cNvSpPr>
          <p:nvPr>
            <p:ph type="sldNum" sz="quarter" idx="12"/>
          </p:nvPr>
        </p:nvSpPr>
        <p:spPr/>
        <p:txBody>
          <a:bodyPr/>
          <a:lstStyle/>
          <a:p>
            <a:fld id="{75856035-CAFF-4FF9-851C-C2B1C2F56CC2}" type="slidenum">
              <a:rPr lang="en-AU" smtClean="0"/>
              <a:t>53</a:t>
            </a:fld>
            <a:endParaRPr lang="en-AU"/>
          </a:p>
        </p:txBody>
      </p:sp>
      <p:sp>
        <p:nvSpPr>
          <p:cNvPr id="31" name="Oval 30">
            <a:hlinkClick r:id="rId2" action="ppaction://hlinksldjump"/>
          </p:cNvPr>
          <p:cNvSpPr/>
          <p:nvPr/>
        </p:nvSpPr>
        <p:spPr>
          <a:xfrm>
            <a:off x="808021" y="6090247"/>
            <a:ext cx="655607" cy="655607"/>
          </a:xfrm>
          <a:prstGeom prst="ellipse">
            <a:avLst/>
          </a:prstGeom>
          <a:gradFill>
            <a:gsLst>
              <a:gs pos="62000">
                <a:schemeClr val="accent2">
                  <a:lumMod val="50000"/>
                </a:schemeClr>
              </a:gs>
              <a:gs pos="72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32" name="Oval 31">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35" name="Oval 34">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37" name="Oval 36">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38" name="Oval 37">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2312728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2.7 – The Asterisk</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Take expression (C) in this </a:t>
            </a:r>
            <a:r>
              <a:rPr lang="en-AU" dirty="0"/>
              <a:t>exercise: </a:t>
            </a:r>
            <a:r>
              <a:rPr lang="en-AU" dirty="0" smtClean="0"/>
              <a:t>                      </a:t>
            </a:r>
            <a:r>
              <a:rPr lang="en-AU" sz="3600" dirty="0" smtClean="0"/>
              <a:t>*        *</a:t>
            </a:r>
          </a:p>
          <a:p>
            <a:pPr marL="0" indent="0">
              <a:buNone/>
            </a:pPr>
            <a:endParaRPr lang="en-AU" dirty="0"/>
          </a:p>
          <a:p>
            <a:pPr marL="0" indent="0">
              <a:buNone/>
            </a:pPr>
            <a:r>
              <a:rPr lang="en-AU" dirty="0" smtClean="0"/>
              <a:t>It’s incredibly flexible. It can match nothingness, only circles, only hearts or both.</a:t>
            </a:r>
          </a:p>
          <a:p>
            <a:pPr marL="0" indent="0">
              <a:buNone/>
            </a:pPr>
            <a:endParaRPr lang="en-AU" dirty="0"/>
          </a:p>
          <a:p>
            <a:pPr marL="0" indent="0">
              <a:buNone/>
            </a:pPr>
            <a:r>
              <a:rPr lang="en-AU" dirty="0" smtClean="0"/>
              <a:t>It still depends on the order, though – it won’t match a heart before a circle.</a:t>
            </a:r>
            <a:endParaRPr lang="en-AU" dirty="0"/>
          </a:p>
        </p:txBody>
      </p:sp>
      <p:sp>
        <p:nvSpPr>
          <p:cNvPr id="4" name="Oval 3"/>
          <p:cNvSpPr/>
          <p:nvPr/>
        </p:nvSpPr>
        <p:spPr>
          <a:xfrm>
            <a:off x="7004103" y="1672766"/>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5" name="Heart 4"/>
          <p:cNvSpPr/>
          <p:nvPr/>
        </p:nvSpPr>
        <p:spPr>
          <a:xfrm>
            <a:off x="8017027" y="1658477"/>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Slide Number Placeholder 5"/>
          <p:cNvSpPr>
            <a:spLocks noGrp="1"/>
          </p:cNvSpPr>
          <p:nvPr>
            <p:ph type="sldNum" sz="quarter" idx="12"/>
          </p:nvPr>
        </p:nvSpPr>
        <p:spPr/>
        <p:txBody>
          <a:bodyPr/>
          <a:lstStyle/>
          <a:p>
            <a:fld id="{75856035-CAFF-4FF9-851C-C2B1C2F56CC2}" type="slidenum">
              <a:rPr lang="en-AU" smtClean="0"/>
              <a:t>54</a:t>
            </a:fld>
            <a:endParaRPr lang="en-AU"/>
          </a:p>
        </p:txBody>
      </p:sp>
      <p:sp>
        <p:nvSpPr>
          <p:cNvPr id="7" name="Oval 6">
            <a:hlinkClick r:id="rId2" action="ppaction://hlinksldjump"/>
          </p:cNvPr>
          <p:cNvSpPr/>
          <p:nvPr/>
        </p:nvSpPr>
        <p:spPr>
          <a:xfrm>
            <a:off x="808021" y="6090247"/>
            <a:ext cx="655607" cy="655607"/>
          </a:xfrm>
          <a:prstGeom prst="ellipse">
            <a:avLst/>
          </a:prstGeom>
          <a:gradFill>
            <a:gsLst>
              <a:gs pos="64000">
                <a:schemeClr val="accent2">
                  <a:lumMod val="50000"/>
                </a:schemeClr>
              </a:gs>
              <a:gs pos="74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8" name="Oval 7">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9" name="Oval 8">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10" name="Oval 9">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1" name="Oval 10">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877466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2.8 – The Asterisk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What do you think this expression is trying to match? What’s great about this expression? How could it be improved?</a:t>
            </a:r>
          </a:p>
          <a:p>
            <a:pPr marL="0" indent="0">
              <a:buNone/>
            </a:pPr>
            <a:endParaRPr lang="en-AU" dirty="0"/>
          </a:p>
          <a:p>
            <a:pPr marL="0" indent="0">
              <a:buNone/>
            </a:pPr>
            <a:r>
              <a:rPr lang="en-AU" u="sng" dirty="0" smtClean="0"/>
              <a:t>h*t*p*s*:*/*/*w*.*williamtbatten.com</a:t>
            </a:r>
            <a:endParaRPr lang="en-AU" u="sng" dirty="0"/>
          </a:p>
        </p:txBody>
      </p:sp>
      <p:sp>
        <p:nvSpPr>
          <p:cNvPr id="4" name="Slide Number Placeholder 3"/>
          <p:cNvSpPr>
            <a:spLocks noGrp="1"/>
          </p:cNvSpPr>
          <p:nvPr>
            <p:ph type="sldNum" sz="quarter" idx="12"/>
          </p:nvPr>
        </p:nvSpPr>
        <p:spPr/>
        <p:txBody>
          <a:bodyPr/>
          <a:lstStyle/>
          <a:p>
            <a:fld id="{75856035-CAFF-4FF9-851C-C2B1C2F56CC2}" type="slidenum">
              <a:rPr lang="en-AU" smtClean="0"/>
              <a:t>55</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66000">
                <a:schemeClr val="accent2">
                  <a:lumMod val="50000"/>
                </a:schemeClr>
              </a:gs>
              <a:gs pos="76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0036852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2.8 – The Asterisk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Answers are on the next slide</a:t>
            </a:r>
            <a:endParaRPr lang="en-AU" u="sng" dirty="0"/>
          </a:p>
        </p:txBody>
      </p:sp>
      <p:sp>
        <p:nvSpPr>
          <p:cNvPr id="4" name="Slide Number Placeholder 3"/>
          <p:cNvSpPr>
            <a:spLocks noGrp="1"/>
          </p:cNvSpPr>
          <p:nvPr>
            <p:ph type="sldNum" sz="quarter" idx="12"/>
          </p:nvPr>
        </p:nvSpPr>
        <p:spPr/>
        <p:txBody>
          <a:bodyPr/>
          <a:lstStyle/>
          <a:p>
            <a:fld id="{75856035-CAFF-4FF9-851C-C2B1C2F56CC2}" type="slidenum">
              <a:rPr lang="en-AU" smtClean="0"/>
              <a:t>56</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68000">
                <a:schemeClr val="accent2">
                  <a:lumMod val="50000"/>
                </a:schemeClr>
              </a:gs>
              <a:gs pos="78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0052797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2.8 – The Asterisk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The expression </a:t>
            </a:r>
            <a:r>
              <a:rPr lang="en-AU" u="sng" dirty="0"/>
              <a:t>h*t*p*s*:*/*/*w</a:t>
            </a:r>
            <a:r>
              <a:rPr lang="en-AU" u="sng" dirty="0" smtClean="0"/>
              <a:t>*.*williamtbatten.com</a:t>
            </a:r>
            <a:r>
              <a:rPr lang="en-AU" dirty="0" smtClean="0"/>
              <a:t> is an attempt to match my URL: https</a:t>
            </a:r>
            <a:r>
              <a:rPr lang="en-AU" dirty="0"/>
              <a:t>://</a:t>
            </a:r>
            <a:r>
              <a:rPr lang="en-AU" dirty="0" smtClean="0"/>
              <a:t>www.williamtbatten.com</a:t>
            </a:r>
          </a:p>
          <a:p>
            <a:pPr marL="0" indent="0">
              <a:buNone/>
            </a:pPr>
            <a:endParaRPr lang="en-AU" dirty="0"/>
          </a:p>
          <a:p>
            <a:pPr marL="0" indent="0">
              <a:buNone/>
            </a:pPr>
            <a:r>
              <a:rPr lang="en-AU" dirty="0" smtClean="0"/>
              <a:t>The trick with URLs is the “https://www.” part is all optional. This expression will match all the common forms of the URL:</a:t>
            </a:r>
          </a:p>
          <a:p>
            <a:r>
              <a:rPr lang="en-AU" dirty="0"/>
              <a:t>https://</a:t>
            </a:r>
            <a:r>
              <a:rPr lang="en-AU" dirty="0" smtClean="0"/>
              <a:t>williamtbatten.com</a:t>
            </a:r>
          </a:p>
          <a:p>
            <a:r>
              <a:rPr lang="en-AU" dirty="0" smtClean="0"/>
              <a:t>williamtbatten.com</a:t>
            </a:r>
            <a:endParaRPr lang="en-AU" dirty="0"/>
          </a:p>
          <a:p>
            <a:r>
              <a:rPr lang="en-AU" dirty="0"/>
              <a:t>https://www.williamtbatten.com</a:t>
            </a:r>
          </a:p>
          <a:p>
            <a:pPr marL="0" indent="0">
              <a:buNone/>
            </a:pPr>
            <a:endParaRPr lang="en-AU" dirty="0" smtClean="0"/>
          </a:p>
        </p:txBody>
      </p:sp>
      <p:sp>
        <p:nvSpPr>
          <p:cNvPr id="4" name="Slide Number Placeholder 3"/>
          <p:cNvSpPr>
            <a:spLocks noGrp="1"/>
          </p:cNvSpPr>
          <p:nvPr>
            <p:ph type="sldNum" sz="quarter" idx="12"/>
          </p:nvPr>
        </p:nvSpPr>
        <p:spPr/>
        <p:txBody>
          <a:bodyPr/>
          <a:lstStyle/>
          <a:p>
            <a:fld id="{75856035-CAFF-4FF9-851C-C2B1C2F56CC2}" type="slidenum">
              <a:rPr lang="en-AU" smtClean="0"/>
              <a:t>57</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70000">
                <a:schemeClr val="accent2">
                  <a:lumMod val="50000"/>
                </a:schemeClr>
              </a:gs>
              <a:gs pos="8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539150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2.8 – The Asterisk in Words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If it matches all the common forms of the URL, that must mean it’s a good expression, right?</a:t>
            </a:r>
          </a:p>
          <a:p>
            <a:pPr marL="0" indent="0">
              <a:buNone/>
            </a:pPr>
            <a:endParaRPr lang="en-AU" dirty="0"/>
          </a:p>
          <a:p>
            <a:pPr marL="0" indent="0">
              <a:buNone/>
            </a:pPr>
            <a:r>
              <a:rPr lang="en-AU" dirty="0" smtClean="0"/>
              <a:t>Well, it has some issues.</a:t>
            </a:r>
          </a:p>
          <a:p>
            <a:pPr marL="0" indent="0">
              <a:buNone/>
            </a:pPr>
            <a:endParaRPr lang="en-AU" dirty="0"/>
          </a:p>
          <a:p>
            <a:pPr marL="0" indent="0">
              <a:buNone/>
            </a:pPr>
            <a:r>
              <a:rPr lang="en-AU" dirty="0" smtClean="0"/>
              <a:t>For one thing, the asterisk can match hundreds of repeats of a character. For another, remember how the period works – it can match </a:t>
            </a:r>
            <a:r>
              <a:rPr lang="en-AU" i="1" dirty="0" smtClean="0"/>
              <a:t>any</a:t>
            </a:r>
            <a:r>
              <a:rPr lang="en-AU" dirty="0" smtClean="0"/>
              <a:t> character.</a:t>
            </a:r>
          </a:p>
          <a:p>
            <a:pPr marL="0" indent="0">
              <a:buNone/>
            </a:pPr>
            <a:endParaRPr lang="en-AU" dirty="0"/>
          </a:p>
          <a:p>
            <a:pPr marL="0" indent="0">
              <a:buNone/>
            </a:pPr>
            <a:endParaRPr lang="en-AU" dirty="0" smtClean="0"/>
          </a:p>
        </p:txBody>
      </p:sp>
      <p:sp>
        <p:nvSpPr>
          <p:cNvPr id="4" name="Slide Number Placeholder 3"/>
          <p:cNvSpPr>
            <a:spLocks noGrp="1"/>
          </p:cNvSpPr>
          <p:nvPr>
            <p:ph type="sldNum" sz="quarter" idx="12"/>
          </p:nvPr>
        </p:nvSpPr>
        <p:spPr/>
        <p:txBody>
          <a:bodyPr/>
          <a:lstStyle/>
          <a:p>
            <a:fld id="{75856035-CAFF-4FF9-851C-C2B1C2F56CC2}" type="slidenum">
              <a:rPr lang="en-AU" smtClean="0"/>
              <a:t>58</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72000">
                <a:schemeClr val="accent2">
                  <a:lumMod val="50000"/>
                </a:schemeClr>
              </a:gs>
              <a:gs pos="82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19780775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Combining </a:t>
            </a:r>
            <a:r>
              <a:rPr lang="en-AU" dirty="0" err="1" smtClean="0"/>
              <a:t>Metacharacters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What happens if you combine </a:t>
            </a:r>
            <a:r>
              <a:rPr lang="en-AU" dirty="0" err="1" smtClean="0"/>
              <a:t>metacharacters</a:t>
            </a:r>
            <a:r>
              <a:rPr lang="en-AU" dirty="0" smtClean="0"/>
              <a:t>?</a:t>
            </a:r>
          </a:p>
          <a:p>
            <a:pPr marL="0" indent="0">
              <a:buNone/>
            </a:pPr>
            <a:endParaRPr lang="en-AU" dirty="0"/>
          </a:p>
          <a:p>
            <a:pPr marL="0" indent="0">
              <a:buNone/>
            </a:pPr>
            <a:r>
              <a:rPr lang="en-AU" dirty="0" smtClean="0"/>
              <a:t>For example, consider the expression </a:t>
            </a:r>
            <a:r>
              <a:rPr lang="en-AU" u="sng" dirty="0" err="1" smtClean="0"/>
              <a:t>c.+l</a:t>
            </a:r>
            <a:r>
              <a:rPr lang="en-AU" dirty="0" smtClean="0"/>
              <a:t>. </a:t>
            </a:r>
          </a:p>
          <a:p>
            <a:pPr marL="0" indent="0">
              <a:buNone/>
            </a:pPr>
            <a:endParaRPr lang="en-AU" dirty="0"/>
          </a:p>
          <a:p>
            <a:pPr marL="0" indent="0">
              <a:buNone/>
            </a:pPr>
            <a:r>
              <a:rPr lang="en-AU" dirty="0" smtClean="0"/>
              <a:t>Since the period can match anything, the </a:t>
            </a:r>
            <a:r>
              <a:rPr lang="en-AU" u="sng" dirty="0" smtClean="0"/>
              <a:t>.+</a:t>
            </a:r>
            <a:r>
              <a:rPr lang="en-AU" dirty="0" smtClean="0"/>
              <a:t> means “match one or more of anything”. So it’s the letter C, followed by one or more of anything, followed by the letter L.</a:t>
            </a:r>
          </a:p>
          <a:p>
            <a:pPr marL="0" indent="0">
              <a:buNone/>
            </a:pPr>
            <a:endParaRPr lang="en-AU" dirty="0"/>
          </a:p>
          <a:p>
            <a:pPr marL="0" indent="0">
              <a:buNone/>
            </a:pPr>
            <a:endParaRPr lang="en-AU" dirty="0" smtClean="0"/>
          </a:p>
        </p:txBody>
      </p:sp>
      <p:sp>
        <p:nvSpPr>
          <p:cNvPr id="4" name="Slide Number Placeholder 3"/>
          <p:cNvSpPr>
            <a:spLocks noGrp="1"/>
          </p:cNvSpPr>
          <p:nvPr>
            <p:ph type="sldNum" sz="quarter" idx="12"/>
          </p:nvPr>
        </p:nvSpPr>
        <p:spPr/>
        <p:txBody>
          <a:bodyPr/>
          <a:lstStyle/>
          <a:p>
            <a:fld id="{75856035-CAFF-4FF9-851C-C2B1C2F56CC2}" type="slidenum">
              <a:rPr lang="en-AU" smtClean="0"/>
              <a:t>59</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74000">
                <a:schemeClr val="accent2">
                  <a:lumMod val="50000"/>
                </a:schemeClr>
              </a:gs>
              <a:gs pos="84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8589026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Combining </a:t>
            </a:r>
            <a:r>
              <a:rPr lang="en-AU" dirty="0" err="1" smtClean="0"/>
              <a:t>Metacharacters</a:t>
            </a:r>
            <a:endParaRPr lang="en-AU" dirty="0"/>
          </a:p>
        </p:txBody>
      </p:sp>
      <p:sp>
        <p:nvSpPr>
          <p:cNvPr id="3" name="Content Placeholder 2"/>
          <p:cNvSpPr>
            <a:spLocks noGrp="1"/>
          </p:cNvSpPr>
          <p:nvPr>
            <p:ph idx="1"/>
          </p:nvPr>
        </p:nvSpPr>
        <p:spPr/>
        <p:txBody>
          <a:bodyPr>
            <a:normAutofit/>
          </a:bodyPr>
          <a:lstStyle/>
          <a:p>
            <a:pPr marL="0" indent="0">
              <a:buNone/>
            </a:pPr>
            <a:r>
              <a:rPr lang="en-AU" dirty="0"/>
              <a:t>C</a:t>
            </a:r>
            <a:r>
              <a:rPr lang="en-AU" dirty="0" smtClean="0"/>
              <a:t>onsider the expression </a:t>
            </a:r>
            <a:r>
              <a:rPr lang="en-AU" u="sng" dirty="0" err="1" smtClean="0"/>
              <a:t>c.+l</a:t>
            </a:r>
            <a:r>
              <a:rPr lang="en-AU" dirty="0" smtClean="0"/>
              <a:t>. </a:t>
            </a:r>
          </a:p>
          <a:p>
            <a:pPr marL="0" indent="0">
              <a:buNone/>
            </a:pPr>
            <a:endParaRPr lang="en-AU" dirty="0"/>
          </a:p>
          <a:p>
            <a:pPr marL="0" indent="0">
              <a:buNone/>
            </a:pPr>
            <a:r>
              <a:rPr lang="en-AU" dirty="0" smtClean="0"/>
              <a:t>It will match “cool” – the C and the L match those letters, while the </a:t>
            </a:r>
            <a:r>
              <a:rPr lang="en-AU" u="sng" dirty="0" smtClean="0"/>
              <a:t>.+</a:t>
            </a:r>
            <a:r>
              <a:rPr lang="en-AU" dirty="0" smtClean="0"/>
              <a:t> matches the OO in the middle.</a:t>
            </a:r>
          </a:p>
          <a:p>
            <a:pPr marL="0" indent="0">
              <a:buNone/>
            </a:pPr>
            <a:endParaRPr lang="en-AU" dirty="0"/>
          </a:p>
          <a:p>
            <a:pPr marL="0" indent="0">
              <a:buNone/>
            </a:pPr>
            <a:endParaRPr lang="en-AU" dirty="0" smtClean="0"/>
          </a:p>
        </p:txBody>
      </p:sp>
      <p:sp>
        <p:nvSpPr>
          <p:cNvPr id="4" name="Slide Number Placeholder 3"/>
          <p:cNvSpPr>
            <a:spLocks noGrp="1"/>
          </p:cNvSpPr>
          <p:nvPr>
            <p:ph type="sldNum" sz="quarter" idx="12"/>
          </p:nvPr>
        </p:nvSpPr>
        <p:spPr/>
        <p:txBody>
          <a:bodyPr/>
          <a:lstStyle/>
          <a:p>
            <a:fld id="{75856035-CAFF-4FF9-851C-C2B1C2F56CC2}" type="slidenum">
              <a:rPr lang="en-AU" smtClean="0"/>
              <a:t>60</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76000">
                <a:schemeClr val="accent2">
                  <a:lumMod val="50000"/>
                </a:schemeClr>
              </a:gs>
              <a:gs pos="86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5693245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2.9 - Combining </a:t>
            </a:r>
            <a:r>
              <a:rPr lang="en-AU" dirty="0" err="1" smtClean="0"/>
              <a:t>Metacharacters</a:t>
            </a:r>
            <a:endParaRPr lang="en-AU" dirty="0"/>
          </a:p>
        </p:txBody>
      </p:sp>
      <p:sp>
        <p:nvSpPr>
          <p:cNvPr id="3" name="Content Placeholder 2"/>
          <p:cNvSpPr>
            <a:spLocks noGrp="1"/>
          </p:cNvSpPr>
          <p:nvPr>
            <p:ph idx="1"/>
          </p:nvPr>
        </p:nvSpPr>
        <p:spPr/>
        <p:txBody>
          <a:bodyPr>
            <a:normAutofit/>
          </a:bodyPr>
          <a:lstStyle/>
          <a:p>
            <a:pPr marL="0" indent="0">
              <a:buNone/>
            </a:pPr>
            <a:r>
              <a:rPr lang="en-AU" dirty="0"/>
              <a:t>C</a:t>
            </a:r>
            <a:r>
              <a:rPr lang="en-AU" dirty="0" smtClean="0"/>
              <a:t>onsider the expression </a:t>
            </a:r>
            <a:r>
              <a:rPr lang="en-AU" u="sng" dirty="0" err="1" smtClean="0"/>
              <a:t>c.+l</a:t>
            </a:r>
            <a:r>
              <a:rPr lang="en-AU" dirty="0" smtClean="0"/>
              <a:t>. </a:t>
            </a:r>
          </a:p>
          <a:p>
            <a:pPr marL="0" indent="0">
              <a:buNone/>
            </a:pPr>
            <a:endParaRPr lang="en-AU" dirty="0"/>
          </a:p>
          <a:p>
            <a:pPr marL="0" indent="0">
              <a:buNone/>
            </a:pPr>
            <a:r>
              <a:rPr lang="en-AU" dirty="0" smtClean="0"/>
              <a:t>You know it will match the word “cool”. Will it also match the word “camel”? After all, camel starts with a C, ends with an L and has one or more characters in between.</a:t>
            </a:r>
          </a:p>
          <a:p>
            <a:pPr marL="0" indent="0">
              <a:buNone/>
            </a:pPr>
            <a:endParaRPr lang="en-AU" dirty="0" smtClean="0"/>
          </a:p>
          <a:p>
            <a:pPr marL="0" indent="0">
              <a:buNone/>
            </a:pPr>
            <a:endParaRPr lang="en-AU" dirty="0"/>
          </a:p>
          <a:p>
            <a:pPr marL="0" indent="0">
              <a:buNone/>
            </a:pPr>
            <a:endParaRPr lang="en-AU" dirty="0" smtClean="0"/>
          </a:p>
          <a:p>
            <a:pPr marL="0" indent="0">
              <a:buNone/>
            </a:pPr>
            <a:r>
              <a:rPr lang="en-AU" dirty="0" smtClean="0"/>
              <a:t>Which explanation is correct?</a:t>
            </a:r>
            <a:endParaRPr lang="en-AU" dirty="0"/>
          </a:p>
          <a:p>
            <a:pPr marL="0" indent="0">
              <a:buNone/>
            </a:pPr>
            <a:endParaRPr lang="en-AU" dirty="0" smtClean="0"/>
          </a:p>
        </p:txBody>
      </p:sp>
      <p:graphicFrame>
        <p:nvGraphicFramePr>
          <p:cNvPr id="4" name="Table 3"/>
          <p:cNvGraphicFramePr>
            <a:graphicFrameLocks noGrp="1"/>
          </p:cNvGraphicFramePr>
          <p:nvPr>
            <p:extLst>
              <p:ext uri="{D42A27DB-BD31-4B8C-83A1-F6EECF244321}">
                <p14:modId xmlns:p14="http://schemas.microsoft.com/office/powerpoint/2010/main" val="2907609711"/>
              </p:ext>
            </p:extLst>
          </p:nvPr>
        </p:nvGraphicFramePr>
        <p:xfrm>
          <a:off x="1207699" y="4020574"/>
          <a:ext cx="9540814" cy="914400"/>
        </p:xfrm>
        <a:graphic>
          <a:graphicData uri="http://schemas.openxmlformats.org/drawingml/2006/table">
            <a:tbl>
              <a:tblPr>
                <a:tableStyleId>{5C22544A-7EE6-4342-B048-85BDC9FD1C3A}</a:tableStyleId>
              </a:tblPr>
              <a:tblGrid>
                <a:gridCol w="4623758"/>
                <a:gridCol w="4917056"/>
              </a:tblGrid>
              <a:tr h="370840">
                <a:tc>
                  <a:txBody>
                    <a:bodyPr/>
                    <a:lstStyle/>
                    <a:p>
                      <a:r>
                        <a:rPr lang="en-AU" dirty="0" smtClean="0"/>
                        <a:t>Yes, it’ll match. The plus sign works on the period, so </a:t>
                      </a:r>
                      <a:r>
                        <a:rPr lang="en-AU" u="sng" dirty="0" smtClean="0"/>
                        <a:t>.+</a:t>
                      </a:r>
                      <a:r>
                        <a:rPr lang="en-AU" u="none" baseline="0" dirty="0" smtClean="0"/>
                        <a:t> means “one or more wildcard </a:t>
                      </a:r>
                      <a:r>
                        <a:rPr lang="en-AU" u="none" baseline="0" dirty="0" err="1" smtClean="0"/>
                        <a:t>metacharacters</a:t>
                      </a:r>
                      <a:r>
                        <a:rPr lang="en-AU" u="none" baseline="0" dirty="0" smtClean="0"/>
                        <a:t>.”</a:t>
                      </a:r>
                      <a:endParaRPr lang="en-AU"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AU" dirty="0" smtClean="0"/>
                        <a:t>   No, it won’t match. The plus sign works             on what the period matches – in this </a:t>
                      </a:r>
                      <a:br>
                        <a:rPr lang="en-AU" dirty="0" smtClean="0"/>
                      </a:br>
                      <a:r>
                        <a:rPr lang="en-AU" dirty="0" smtClean="0"/>
                        <a:t>case, the letter </a:t>
                      </a:r>
                      <a:r>
                        <a:rPr lang="en-AU" i="1" dirty="0" smtClean="0"/>
                        <a:t>A</a:t>
                      </a:r>
                      <a:r>
                        <a:rPr lang="en-AU" dirty="0" smtClean="0"/>
                        <a:t> in camel.”</a:t>
                      </a:r>
                      <a:endParaRPr lang="en-AU"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5" name="Slide Number Placeholder 4"/>
          <p:cNvSpPr>
            <a:spLocks noGrp="1"/>
          </p:cNvSpPr>
          <p:nvPr>
            <p:ph type="sldNum" sz="quarter" idx="12"/>
          </p:nvPr>
        </p:nvSpPr>
        <p:spPr/>
        <p:txBody>
          <a:bodyPr/>
          <a:lstStyle/>
          <a:p>
            <a:fld id="{75856035-CAFF-4FF9-851C-C2B1C2F56CC2}" type="slidenum">
              <a:rPr lang="en-AU" smtClean="0"/>
              <a:t>61</a:t>
            </a:fld>
            <a:endParaRPr lang="en-AU"/>
          </a:p>
        </p:txBody>
      </p:sp>
      <p:sp>
        <p:nvSpPr>
          <p:cNvPr id="6" name="Oval 5">
            <a:hlinkClick r:id="rId2" action="ppaction://hlinksldjump"/>
          </p:cNvPr>
          <p:cNvSpPr/>
          <p:nvPr/>
        </p:nvSpPr>
        <p:spPr>
          <a:xfrm>
            <a:off x="808021" y="6090247"/>
            <a:ext cx="655607" cy="655607"/>
          </a:xfrm>
          <a:prstGeom prst="ellipse">
            <a:avLst/>
          </a:prstGeom>
          <a:gradFill>
            <a:gsLst>
              <a:gs pos="78000">
                <a:schemeClr val="accent2">
                  <a:lumMod val="50000"/>
                </a:schemeClr>
              </a:gs>
              <a:gs pos="88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5419611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2.9 - Combining </a:t>
            </a:r>
            <a:r>
              <a:rPr lang="en-AU" dirty="0" err="1" smtClean="0"/>
              <a:t>Metacharacters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Answers are on the next slide</a:t>
            </a:r>
          </a:p>
        </p:txBody>
      </p:sp>
      <p:sp>
        <p:nvSpPr>
          <p:cNvPr id="4" name="Slide Number Placeholder 3"/>
          <p:cNvSpPr>
            <a:spLocks noGrp="1"/>
          </p:cNvSpPr>
          <p:nvPr>
            <p:ph type="sldNum" sz="quarter" idx="12"/>
          </p:nvPr>
        </p:nvSpPr>
        <p:spPr/>
        <p:txBody>
          <a:bodyPr/>
          <a:lstStyle/>
          <a:p>
            <a:fld id="{75856035-CAFF-4FF9-851C-C2B1C2F56CC2}" type="slidenum">
              <a:rPr lang="en-AU" smtClean="0"/>
              <a:t>62</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80000">
                <a:schemeClr val="accent2">
                  <a:lumMod val="50000"/>
                </a:schemeClr>
              </a:gs>
              <a:gs pos="9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3202195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 2.9 - Combining </a:t>
            </a:r>
            <a:r>
              <a:rPr lang="en-AU" dirty="0" err="1" smtClean="0"/>
              <a:t>Metacharacters</a:t>
            </a:r>
            <a:endParaRPr lang="en-AU" dirty="0"/>
          </a:p>
        </p:txBody>
      </p:sp>
      <p:sp>
        <p:nvSpPr>
          <p:cNvPr id="3" name="Content Placeholder 2"/>
          <p:cNvSpPr>
            <a:spLocks noGrp="1"/>
          </p:cNvSpPr>
          <p:nvPr>
            <p:ph idx="1"/>
          </p:nvPr>
        </p:nvSpPr>
        <p:spPr/>
        <p:txBody>
          <a:bodyPr>
            <a:normAutofit/>
          </a:bodyPr>
          <a:lstStyle/>
          <a:p>
            <a:pPr marL="0" indent="0">
              <a:buNone/>
            </a:pPr>
            <a:r>
              <a:rPr lang="en-AU" dirty="0"/>
              <a:t>C</a:t>
            </a:r>
            <a:r>
              <a:rPr lang="en-AU" dirty="0" smtClean="0"/>
              <a:t>onsider the expression </a:t>
            </a:r>
            <a:r>
              <a:rPr lang="en-AU" u="sng" dirty="0" err="1" smtClean="0"/>
              <a:t>c.+l</a:t>
            </a:r>
            <a:r>
              <a:rPr lang="en-AU" dirty="0" smtClean="0"/>
              <a:t>. </a:t>
            </a:r>
          </a:p>
          <a:p>
            <a:pPr marL="0" indent="0">
              <a:buNone/>
            </a:pPr>
            <a:endParaRPr lang="en-AU" dirty="0"/>
          </a:p>
          <a:p>
            <a:pPr marL="0" indent="0">
              <a:buNone/>
            </a:pPr>
            <a:r>
              <a:rPr lang="en-AU" dirty="0" smtClean="0"/>
              <a:t>It will, in fact, match on the word “camel”. </a:t>
            </a:r>
          </a:p>
          <a:p>
            <a:pPr marL="0" indent="0">
              <a:buNone/>
            </a:pPr>
            <a:endParaRPr lang="en-AU" dirty="0"/>
          </a:p>
          <a:p>
            <a:pPr marL="0" indent="0">
              <a:buNone/>
            </a:pPr>
            <a:endParaRPr lang="en-AU" dirty="0" smtClean="0"/>
          </a:p>
        </p:txBody>
      </p:sp>
      <p:graphicFrame>
        <p:nvGraphicFramePr>
          <p:cNvPr id="4" name="Table 3"/>
          <p:cNvGraphicFramePr>
            <a:graphicFrameLocks noGrp="1"/>
          </p:cNvGraphicFramePr>
          <p:nvPr>
            <p:extLst>
              <p:ext uri="{D42A27DB-BD31-4B8C-83A1-F6EECF244321}">
                <p14:modId xmlns:p14="http://schemas.microsoft.com/office/powerpoint/2010/main" val="400267898"/>
              </p:ext>
            </p:extLst>
          </p:nvPr>
        </p:nvGraphicFramePr>
        <p:xfrm>
          <a:off x="1658679" y="3813577"/>
          <a:ext cx="8729330" cy="914400"/>
        </p:xfrm>
        <a:graphic>
          <a:graphicData uri="http://schemas.openxmlformats.org/drawingml/2006/table">
            <a:tbl>
              <a:tblPr>
                <a:tableStyleId>{5C22544A-7EE6-4342-B048-85BDC9FD1C3A}</a:tableStyleId>
              </a:tblPr>
              <a:tblGrid>
                <a:gridCol w="4364665"/>
                <a:gridCol w="4364665"/>
              </a:tblGrid>
              <a:tr h="370840">
                <a:tc>
                  <a:txBody>
                    <a:bodyPr/>
                    <a:lstStyle/>
                    <a:p>
                      <a:r>
                        <a:rPr lang="en-AU" b="1" dirty="0" smtClean="0"/>
                        <a:t>“Yes, it’ll match. The plus sign works on the period, so </a:t>
                      </a:r>
                      <a:r>
                        <a:rPr lang="en-AU" b="1" u="sng" dirty="0" smtClean="0"/>
                        <a:t>.+</a:t>
                      </a:r>
                      <a:r>
                        <a:rPr lang="en-AU" b="1" u="none" baseline="0" dirty="0" smtClean="0"/>
                        <a:t> means “one or more wildcard </a:t>
                      </a:r>
                      <a:r>
                        <a:rPr lang="en-AU" b="1" u="none" baseline="0" dirty="0" err="1" smtClean="0"/>
                        <a:t>metacharacters</a:t>
                      </a:r>
                      <a:r>
                        <a:rPr lang="en-AU" b="1" u="none" baseline="0" dirty="0" smtClean="0"/>
                        <a:t>.”</a:t>
                      </a:r>
                      <a:endParaRPr lang="en-AU"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AU" dirty="0" smtClean="0">
                          <a:solidFill>
                            <a:schemeClr val="bg1">
                              <a:lumMod val="50000"/>
                            </a:schemeClr>
                          </a:solidFill>
                        </a:rPr>
                        <a:t>“No, it won’t match. The plus sign works on what the period matches – in this case, the letter A in camel.”</a:t>
                      </a:r>
                      <a:endParaRPr lang="en-AU" dirty="0">
                        <a:solidFill>
                          <a:schemeClr val="bg1">
                            <a:lumMod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5" name="Slide Number Placeholder 4"/>
          <p:cNvSpPr>
            <a:spLocks noGrp="1"/>
          </p:cNvSpPr>
          <p:nvPr>
            <p:ph type="sldNum" sz="quarter" idx="12"/>
          </p:nvPr>
        </p:nvSpPr>
        <p:spPr/>
        <p:txBody>
          <a:bodyPr/>
          <a:lstStyle/>
          <a:p>
            <a:fld id="{75856035-CAFF-4FF9-851C-C2B1C2F56CC2}" type="slidenum">
              <a:rPr lang="en-AU" smtClean="0"/>
              <a:t>63</a:t>
            </a:fld>
            <a:endParaRPr lang="en-AU"/>
          </a:p>
        </p:txBody>
      </p:sp>
      <p:sp>
        <p:nvSpPr>
          <p:cNvPr id="6" name="Oval 5">
            <a:hlinkClick r:id="rId2" action="ppaction://hlinksldjump"/>
          </p:cNvPr>
          <p:cNvSpPr/>
          <p:nvPr/>
        </p:nvSpPr>
        <p:spPr>
          <a:xfrm>
            <a:off x="808021" y="6090247"/>
            <a:ext cx="655607" cy="655607"/>
          </a:xfrm>
          <a:prstGeom prst="ellipse">
            <a:avLst/>
          </a:prstGeom>
          <a:gradFill>
            <a:gsLst>
              <a:gs pos="82000">
                <a:schemeClr val="accent2">
                  <a:lumMod val="50000"/>
                </a:schemeClr>
              </a:gs>
              <a:gs pos="92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427094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Discussion 2.9 - Combining </a:t>
            </a:r>
            <a:r>
              <a:rPr lang="en-AU" dirty="0" err="1" smtClean="0"/>
              <a:t>Metacharacters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If you got this correct, congratulations.</a:t>
            </a:r>
          </a:p>
          <a:p>
            <a:pPr marL="0" indent="0">
              <a:buNone/>
            </a:pPr>
            <a:endParaRPr lang="en-AU" dirty="0"/>
          </a:p>
          <a:p>
            <a:pPr marL="0" indent="0">
              <a:buNone/>
            </a:pPr>
            <a:r>
              <a:rPr lang="en-AU" dirty="0" smtClean="0"/>
              <a:t>If not, no worries. This concept – that </a:t>
            </a:r>
            <a:r>
              <a:rPr lang="en-AU" dirty="0" err="1" smtClean="0"/>
              <a:t>metacharacters</a:t>
            </a:r>
            <a:r>
              <a:rPr lang="en-AU" dirty="0" smtClean="0"/>
              <a:t> usually work on other </a:t>
            </a:r>
            <a:r>
              <a:rPr lang="en-AU" i="1" dirty="0" err="1" smtClean="0"/>
              <a:t>metacharacters</a:t>
            </a:r>
            <a:r>
              <a:rPr lang="en-AU" dirty="0" smtClean="0"/>
              <a:t>, not what they </a:t>
            </a:r>
            <a:r>
              <a:rPr lang="en-AU" i="1" dirty="0" smtClean="0"/>
              <a:t>match</a:t>
            </a:r>
            <a:r>
              <a:rPr lang="en-AU" dirty="0" smtClean="0"/>
              <a:t> – is new to you. </a:t>
            </a:r>
          </a:p>
          <a:p>
            <a:pPr marL="0" indent="0">
              <a:buNone/>
            </a:pPr>
            <a:endParaRPr lang="en-AU" dirty="0"/>
          </a:p>
          <a:p>
            <a:pPr marL="0" indent="0">
              <a:buNone/>
            </a:pPr>
            <a:r>
              <a:rPr lang="en-AU" dirty="0" smtClean="0"/>
              <a:t>You’ll get plenty of practice at this. Trust me, by the end of this course, this will be intuitive for you.</a:t>
            </a:r>
          </a:p>
          <a:p>
            <a:pPr marL="0" indent="0">
              <a:buNone/>
            </a:pPr>
            <a:endParaRPr lang="en-AU" dirty="0"/>
          </a:p>
          <a:p>
            <a:pPr marL="0" indent="0">
              <a:buNone/>
            </a:pPr>
            <a:endParaRPr lang="en-AU" dirty="0" smtClean="0"/>
          </a:p>
        </p:txBody>
      </p:sp>
      <p:sp>
        <p:nvSpPr>
          <p:cNvPr id="4" name="Slide Number Placeholder 3"/>
          <p:cNvSpPr>
            <a:spLocks noGrp="1"/>
          </p:cNvSpPr>
          <p:nvPr>
            <p:ph type="sldNum" sz="quarter" idx="12"/>
          </p:nvPr>
        </p:nvSpPr>
        <p:spPr/>
        <p:txBody>
          <a:bodyPr/>
          <a:lstStyle/>
          <a:p>
            <a:fld id="{75856035-CAFF-4FF9-851C-C2B1C2F56CC2}" type="slidenum">
              <a:rPr lang="en-AU" smtClean="0"/>
              <a:t>64</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84000">
                <a:schemeClr val="accent2">
                  <a:lumMod val="50000"/>
                </a:schemeClr>
              </a:gs>
              <a:gs pos="94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106478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Module 2 review</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In this module, you’ve learned four </a:t>
            </a:r>
            <a:r>
              <a:rPr lang="en-AU" dirty="0" err="1" smtClean="0"/>
              <a:t>metacharacters</a:t>
            </a:r>
            <a:r>
              <a:rPr lang="en-AU" dirty="0" smtClean="0"/>
              <a:t>:</a:t>
            </a:r>
          </a:p>
          <a:p>
            <a:r>
              <a:rPr lang="en-AU" dirty="0" smtClean="0"/>
              <a:t>The period (.) – wildcard that can match anything,</a:t>
            </a:r>
          </a:p>
          <a:p>
            <a:r>
              <a:rPr lang="en-AU" dirty="0" smtClean="0"/>
              <a:t>The question mark (?) – the previous character is optional,</a:t>
            </a:r>
          </a:p>
          <a:p>
            <a:r>
              <a:rPr lang="en-AU" dirty="0" smtClean="0"/>
              <a:t>The plus (+) – match one or more of the previous character,</a:t>
            </a:r>
          </a:p>
          <a:p>
            <a:r>
              <a:rPr lang="en-AU" dirty="0" smtClean="0"/>
              <a:t>The asterisk (*) – match zero or more of the previous character.</a:t>
            </a:r>
          </a:p>
          <a:p>
            <a:endParaRPr lang="en-AU" dirty="0"/>
          </a:p>
          <a:p>
            <a:pPr marL="0" indent="0">
              <a:buNone/>
            </a:pPr>
            <a:r>
              <a:rPr lang="en-AU" dirty="0" smtClean="0"/>
              <a:t>You’ve also begun building expressions of your own.</a:t>
            </a:r>
          </a:p>
          <a:p>
            <a:pPr marL="0" indent="0">
              <a:buNone/>
            </a:pPr>
            <a:endParaRPr lang="en-AU" dirty="0"/>
          </a:p>
          <a:p>
            <a:pPr marL="0" indent="0">
              <a:buNone/>
            </a:pPr>
            <a:endParaRPr lang="en-AU" dirty="0" smtClean="0"/>
          </a:p>
        </p:txBody>
      </p:sp>
      <p:sp>
        <p:nvSpPr>
          <p:cNvPr id="4" name="Slide Number Placeholder 3"/>
          <p:cNvSpPr>
            <a:spLocks noGrp="1"/>
          </p:cNvSpPr>
          <p:nvPr>
            <p:ph type="sldNum" sz="quarter" idx="12"/>
          </p:nvPr>
        </p:nvSpPr>
        <p:spPr/>
        <p:txBody>
          <a:bodyPr/>
          <a:lstStyle/>
          <a:p>
            <a:fld id="{75856035-CAFF-4FF9-851C-C2B1C2F56CC2}" type="slidenum">
              <a:rPr lang="en-AU" smtClean="0"/>
              <a:t>65</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90000">
                <a:schemeClr val="accent2">
                  <a:lumMod val="50000"/>
                </a:schemeClr>
              </a:gs>
              <a:gs pos="96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912346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Module 3 teaser</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So far, we’ve talked about regular expressions, written a few down and moved some pictures around. But we haven’t actually used them yet. Your computer has sat idle so far.</a:t>
            </a:r>
          </a:p>
          <a:p>
            <a:pPr marL="0" indent="0">
              <a:buNone/>
            </a:pPr>
            <a:endParaRPr lang="en-AU" dirty="0"/>
          </a:p>
          <a:p>
            <a:pPr marL="0" indent="0">
              <a:buNone/>
            </a:pPr>
            <a:r>
              <a:rPr lang="en-AU" dirty="0" smtClean="0"/>
              <a:t>That changes next module, where I show you some ways to use regular expressions on text.</a:t>
            </a:r>
          </a:p>
          <a:p>
            <a:pPr marL="0" indent="0">
              <a:buNone/>
            </a:pPr>
            <a:endParaRPr lang="en-AU" dirty="0"/>
          </a:p>
          <a:p>
            <a:pPr marL="0" indent="0">
              <a:buNone/>
            </a:pPr>
            <a:r>
              <a:rPr lang="en-AU" dirty="0" smtClean="0"/>
              <a:t>Before then, feel free to take a break. You’ve probably been working on this for a while.</a:t>
            </a:r>
            <a:endParaRPr lang="en-AU" dirty="0"/>
          </a:p>
          <a:p>
            <a:pPr marL="0" indent="0">
              <a:buNone/>
            </a:pPr>
            <a:endParaRPr lang="en-AU" dirty="0" smtClean="0"/>
          </a:p>
        </p:txBody>
      </p:sp>
      <p:sp>
        <p:nvSpPr>
          <p:cNvPr id="4" name="Slide Number Placeholder 3"/>
          <p:cNvSpPr>
            <a:spLocks noGrp="1"/>
          </p:cNvSpPr>
          <p:nvPr>
            <p:ph type="sldNum" sz="quarter" idx="12"/>
          </p:nvPr>
        </p:nvSpPr>
        <p:spPr/>
        <p:txBody>
          <a:bodyPr/>
          <a:lstStyle/>
          <a:p>
            <a:fld id="{75856035-CAFF-4FF9-851C-C2B1C2F56CC2}" type="slidenum">
              <a:rPr lang="en-AU" smtClean="0"/>
              <a:t>66</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94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4162582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Regex Tools</a:t>
            </a:r>
            <a:endParaRPr lang="en-AU" dirty="0"/>
          </a:p>
        </p:txBody>
      </p:sp>
      <p:sp>
        <p:nvSpPr>
          <p:cNvPr id="3" name="Text Placeholder 2"/>
          <p:cNvSpPr>
            <a:spLocks noGrp="1"/>
          </p:cNvSpPr>
          <p:nvPr>
            <p:ph type="body" idx="1"/>
          </p:nvPr>
        </p:nvSpPr>
        <p:spPr/>
        <p:txBody>
          <a:bodyPr/>
          <a:lstStyle/>
          <a:p>
            <a:r>
              <a:rPr lang="en-AU" dirty="0" smtClean="0"/>
              <a:t>Using Regular Expressions – Module 3</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67</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97749430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Regexpal</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 nice, easy-to-use tool for using regular expressions is </a:t>
            </a:r>
            <a:r>
              <a:rPr lang="en-AU" dirty="0" err="1" smtClean="0"/>
              <a:t>Regexpal</a:t>
            </a:r>
            <a:r>
              <a:rPr lang="en-AU" dirty="0"/>
              <a:t>: </a:t>
            </a:r>
            <a:r>
              <a:rPr lang="en-AU" dirty="0">
                <a:hlinkClick r:id="rId2"/>
              </a:rPr>
              <a:t>https://www.regexpal.com</a:t>
            </a:r>
            <a:r>
              <a:rPr lang="en-AU" dirty="0" smtClean="0">
                <a:hlinkClick r:id="rId2"/>
              </a:rPr>
              <a:t>/</a:t>
            </a:r>
            <a:r>
              <a:rPr lang="en-AU" dirty="0" smtClean="0"/>
              <a:t>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1181" y="2731125"/>
            <a:ext cx="6587424" cy="32910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12"/>
          </p:nvPr>
        </p:nvSpPr>
        <p:spPr/>
        <p:txBody>
          <a:bodyPr/>
          <a:lstStyle/>
          <a:p>
            <a:fld id="{75856035-CAFF-4FF9-851C-C2B1C2F56CC2}" type="slidenum">
              <a:rPr lang="en-AU" smtClean="0"/>
              <a:t>68</a:t>
            </a:fld>
            <a:endParaRPr lang="en-AU"/>
          </a:p>
        </p:txBody>
      </p:sp>
      <p:sp>
        <p:nvSpPr>
          <p:cNvPr id="6" name="Oval 5">
            <a:hlinkClick r:id="rId4"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5" action="ppaction://hlinksldjump"/>
          </p:cNvPr>
          <p:cNvSpPr/>
          <p:nvPr/>
        </p:nvSpPr>
        <p:spPr>
          <a:xfrm>
            <a:off x="1472260" y="6090246"/>
            <a:ext cx="655607" cy="655607"/>
          </a:xfrm>
          <a:prstGeom prst="ellipse">
            <a:avLst/>
          </a:prstGeom>
          <a:gradFill flip="none" rotWithShape="1">
            <a:gsLst>
              <a:gs pos="0">
                <a:schemeClr val="accent2">
                  <a:lumMod val="50000"/>
                </a:schemeClr>
              </a:gs>
              <a:gs pos="4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6"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7"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8"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9837932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Regexpal</a:t>
            </a:r>
            <a:r>
              <a:rPr lang="en-AU" dirty="0" smtClean="0"/>
              <a:t> demo</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1) Go to </a:t>
            </a:r>
            <a:r>
              <a:rPr lang="en-AU" dirty="0" err="1" smtClean="0">
                <a:hlinkClick r:id="rId2"/>
              </a:rPr>
              <a:t>Regexpal</a:t>
            </a:r>
            <a:r>
              <a:rPr lang="en-AU" dirty="0" smtClean="0"/>
              <a:t> in your browser. </a:t>
            </a:r>
          </a:p>
          <a:p>
            <a:pPr marL="0" indent="0">
              <a:buNone/>
            </a:pPr>
            <a:endParaRPr lang="en-AU" dirty="0"/>
          </a:p>
          <a:p>
            <a:pPr marL="0" indent="0">
              <a:buNone/>
            </a:pPr>
            <a:r>
              <a:rPr lang="en-AU" dirty="0" smtClean="0"/>
              <a:t>2) In the </a:t>
            </a:r>
            <a:r>
              <a:rPr lang="en-AU" b="1" dirty="0" smtClean="0"/>
              <a:t>Regular Expression</a:t>
            </a:r>
            <a:r>
              <a:rPr lang="en-AU" dirty="0" smtClean="0"/>
              <a:t> field, enter </a:t>
            </a:r>
            <a:r>
              <a:rPr lang="en-AU" u="sng" dirty="0" err="1"/>
              <a:t>p</a:t>
            </a:r>
            <a:r>
              <a:rPr lang="en-AU" u="sng" dirty="0" err="1" smtClean="0"/>
              <a:t>.+</a:t>
            </a:r>
            <a:r>
              <a:rPr lang="en-AU" u="sng" dirty="0" err="1"/>
              <a:t>y</a:t>
            </a:r>
            <a:endParaRPr lang="en-AU" dirty="0" smtClean="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4138" y="3691934"/>
            <a:ext cx="3624866" cy="230482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12"/>
          </p:nvPr>
        </p:nvSpPr>
        <p:spPr/>
        <p:txBody>
          <a:bodyPr/>
          <a:lstStyle/>
          <a:p>
            <a:fld id="{75856035-CAFF-4FF9-851C-C2B1C2F56CC2}" type="slidenum">
              <a:rPr lang="en-AU" smtClean="0"/>
              <a:t>69</a:t>
            </a:fld>
            <a:endParaRPr lang="en-AU"/>
          </a:p>
        </p:txBody>
      </p:sp>
      <p:sp>
        <p:nvSpPr>
          <p:cNvPr id="6" name="Oval 5">
            <a:hlinkClick r:id="rId4"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5" action="ppaction://hlinksldjump"/>
          </p:cNvPr>
          <p:cNvSpPr/>
          <p:nvPr/>
        </p:nvSpPr>
        <p:spPr>
          <a:xfrm>
            <a:off x="1472260" y="6090246"/>
            <a:ext cx="655607" cy="655607"/>
          </a:xfrm>
          <a:prstGeom prst="ellipse">
            <a:avLst/>
          </a:prstGeom>
          <a:gradFill flip="none" rotWithShape="1">
            <a:gsLst>
              <a:gs pos="4000">
                <a:schemeClr val="accent2">
                  <a:lumMod val="50000"/>
                </a:schemeClr>
              </a:gs>
              <a:gs pos="8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6"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7"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8"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7515329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Regexpal</a:t>
            </a:r>
            <a:r>
              <a:rPr lang="en-AU" dirty="0" smtClean="0"/>
              <a:t> demo</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3) In the </a:t>
            </a:r>
            <a:r>
              <a:rPr lang="en-AU" b="1" dirty="0" smtClean="0"/>
              <a:t>Test String</a:t>
            </a:r>
            <a:r>
              <a:rPr lang="en-AU" dirty="0" smtClean="0"/>
              <a:t> field, copy this sentence:</a:t>
            </a:r>
          </a:p>
          <a:p>
            <a:pPr marL="0" indent="0">
              <a:buNone/>
            </a:pPr>
            <a:endParaRPr lang="en-AU" dirty="0"/>
          </a:p>
          <a:p>
            <a:pPr marL="0" indent="0">
              <a:buNone/>
            </a:pPr>
            <a:r>
              <a:rPr lang="en-AU" i="1" dirty="0" smtClean="0"/>
              <a:t>What an adorable little puppy!</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9646" y="3505976"/>
            <a:ext cx="4641672" cy="25014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12"/>
          </p:nvPr>
        </p:nvSpPr>
        <p:spPr/>
        <p:txBody>
          <a:bodyPr/>
          <a:lstStyle/>
          <a:p>
            <a:fld id="{75856035-CAFF-4FF9-851C-C2B1C2F56CC2}" type="slidenum">
              <a:rPr lang="en-AU" smtClean="0"/>
              <a:t>70</a:t>
            </a:fld>
            <a:endParaRPr lang="en-AU"/>
          </a:p>
        </p:txBody>
      </p:sp>
      <p:sp>
        <p:nvSpPr>
          <p:cNvPr id="6" name="Oval 5">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4" action="ppaction://hlinksldjump"/>
          </p:cNvPr>
          <p:cNvSpPr/>
          <p:nvPr/>
        </p:nvSpPr>
        <p:spPr>
          <a:xfrm>
            <a:off x="1472260" y="6090246"/>
            <a:ext cx="655607" cy="655607"/>
          </a:xfrm>
          <a:prstGeom prst="ellipse">
            <a:avLst/>
          </a:prstGeom>
          <a:gradFill flip="none" rotWithShape="1">
            <a:gsLst>
              <a:gs pos="100000">
                <a:srgbClr val="E1E6E3"/>
              </a:gs>
              <a:gs pos="8000">
                <a:schemeClr val="accent2">
                  <a:lumMod val="50000"/>
                </a:schemeClr>
              </a:gs>
              <a:gs pos="16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9797587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Regexpal</a:t>
            </a:r>
            <a:r>
              <a:rPr lang="en-AU" dirty="0" smtClean="0"/>
              <a:t> demo</a:t>
            </a:r>
            <a:endParaRPr lang="en-AU" dirty="0"/>
          </a:p>
        </p:txBody>
      </p:sp>
      <p:sp>
        <p:nvSpPr>
          <p:cNvPr id="3" name="Content Placeholder 2"/>
          <p:cNvSpPr>
            <a:spLocks noGrp="1"/>
          </p:cNvSpPr>
          <p:nvPr>
            <p:ph idx="1"/>
          </p:nvPr>
        </p:nvSpPr>
        <p:spPr/>
        <p:txBody>
          <a:bodyPr>
            <a:normAutofit/>
          </a:bodyPr>
          <a:lstStyle/>
          <a:p>
            <a:pPr marL="0" indent="0">
              <a:buNone/>
            </a:pPr>
            <a:endParaRPr lang="en-AU" dirty="0" smtClean="0"/>
          </a:p>
          <a:p>
            <a:pPr marL="0" indent="0">
              <a:buNone/>
            </a:pPr>
            <a:endParaRPr lang="en-AU" i="1" dirty="0" smtClean="0"/>
          </a:p>
          <a:p>
            <a:pPr marL="0" indent="0">
              <a:buNone/>
            </a:pPr>
            <a:endParaRPr lang="en-AU" i="1" dirty="0"/>
          </a:p>
          <a:p>
            <a:pPr marL="0" indent="0">
              <a:buNone/>
            </a:pPr>
            <a:endParaRPr lang="en-AU" i="1" dirty="0" smtClean="0"/>
          </a:p>
          <a:p>
            <a:pPr marL="0" indent="0">
              <a:buNone/>
            </a:pPr>
            <a:endParaRPr lang="en-AU" dirty="0" smtClean="0"/>
          </a:p>
          <a:p>
            <a:pPr marL="0" indent="0">
              <a:buNone/>
            </a:pPr>
            <a:endParaRPr lang="en-AU" dirty="0"/>
          </a:p>
          <a:p>
            <a:pPr marL="0" indent="0">
              <a:buNone/>
            </a:pPr>
            <a:endParaRPr lang="en-AU" dirty="0" smtClean="0"/>
          </a:p>
          <a:p>
            <a:pPr marL="0" indent="0">
              <a:buNone/>
            </a:pPr>
            <a:r>
              <a:rPr lang="en-AU" dirty="0" smtClean="0"/>
              <a:t>You’ll notice that </a:t>
            </a:r>
            <a:r>
              <a:rPr lang="en-AU" dirty="0" err="1" smtClean="0"/>
              <a:t>Regexpal</a:t>
            </a:r>
            <a:r>
              <a:rPr lang="en-AU" dirty="0" smtClean="0"/>
              <a:t> has highlighted the part that matches the expression. Nice!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8974" y="1717380"/>
            <a:ext cx="4357792" cy="319486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12"/>
          </p:nvPr>
        </p:nvSpPr>
        <p:spPr/>
        <p:txBody>
          <a:bodyPr/>
          <a:lstStyle/>
          <a:p>
            <a:fld id="{75856035-CAFF-4FF9-851C-C2B1C2F56CC2}" type="slidenum">
              <a:rPr lang="en-AU" smtClean="0"/>
              <a:t>71</a:t>
            </a:fld>
            <a:endParaRPr lang="en-AU"/>
          </a:p>
        </p:txBody>
      </p:sp>
      <p:sp>
        <p:nvSpPr>
          <p:cNvPr id="6" name="Oval 5">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4" action="ppaction://hlinksldjump"/>
          </p:cNvPr>
          <p:cNvSpPr/>
          <p:nvPr/>
        </p:nvSpPr>
        <p:spPr>
          <a:xfrm>
            <a:off x="1472260" y="6090246"/>
            <a:ext cx="655607" cy="655607"/>
          </a:xfrm>
          <a:prstGeom prst="ellipse">
            <a:avLst/>
          </a:prstGeom>
          <a:gradFill flip="none" rotWithShape="1">
            <a:gsLst>
              <a:gs pos="12000">
                <a:schemeClr val="accent2">
                  <a:lumMod val="50000"/>
                </a:schemeClr>
              </a:gs>
              <a:gs pos="22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0460930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3.1 - </a:t>
            </a:r>
            <a:r>
              <a:rPr lang="en-AU" dirty="0" err="1" smtClean="0"/>
              <a:t>Regexpal</a:t>
            </a:r>
            <a:endParaRPr lang="en-AU" dirty="0"/>
          </a:p>
        </p:txBody>
      </p:sp>
      <p:sp>
        <p:nvSpPr>
          <p:cNvPr id="3" name="Content Placeholder 2"/>
          <p:cNvSpPr>
            <a:spLocks noGrp="1"/>
          </p:cNvSpPr>
          <p:nvPr>
            <p:ph idx="1"/>
          </p:nvPr>
        </p:nvSpPr>
        <p:spPr/>
        <p:txBody>
          <a:bodyPr>
            <a:normAutofit fontScale="92500"/>
          </a:bodyPr>
          <a:lstStyle/>
          <a:p>
            <a:pPr marL="0" indent="0">
              <a:buNone/>
            </a:pPr>
            <a:r>
              <a:rPr lang="en-AU" dirty="0" smtClean="0"/>
              <a:t>Copy the paragraph below into the test string field. Then write an expression to match on the US spelling and UK spelling of </a:t>
            </a:r>
            <a:r>
              <a:rPr lang="en-AU" dirty="0" err="1" smtClean="0"/>
              <a:t>color</a:t>
            </a:r>
            <a:r>
              <a:rPr lang="en-AU" dirty="0" smtClean="0"/>
              <a:t>/colour.</a:t>
            </a:r>
          </a:p>
          <a:p>
            <a:pPr marL="0" indent="0">
              <a:buNone/>
            </a:pPr>
            <a:endParaRPr lang="en-AU" dirty="0"/>
          </a:p>
          <a:p>
            <a:pPr marL="0" indent="0">
              <a:buNone/>
            </a:pPr>
            <a:r>
              <a:rPr lang="en-AU" i="1" dirty="0"/>
              <a:t>“Because perception of </a:t>
            </a:r>
            <a:r>
              <a:rPr lang="en-AU" i="1" dirty="0" err="1"/>
              <a:t>color</a:t>
            </a:r>
            <a:r>
              <a:rPr lang="en-AU" i="1" dirty="0"/>
              <a:t> stems from the varying spectral sensitivity of different types of cone cells in the retina to different parts of the spectrum, </a:t>
            </a:r>
            <a:r>
              <a:rPr lang="en-AU" i="1" dirty="0" smtClean="0"/>
              <a:t>colours </a:t>
            </a:r>
            <a:r>
              <a:rPr lang="en-AU" i="1" dirty="0"/>
              <a:t>may be defined and quantified by the degree to which they stimulate these cells. These physical or physiological quantifications of </a:t>
            </a:r>
            <a:r>
              <a:rPr lang="en-AU" i="1" dirty="0" err="1"/>
              <a:t>color</a:t>
            </a:r>
            <a:r>
              <a:rPr lang="en-AU" i="1" dirty="0"/>
              <a:t>, however, do not fully explain the psychophysical perception of </a:t>
            </a:r>
            <a:r>
              <a:rPr lang="en-AU" i="1" dirty="0" err="1"/>
              <a:t>color</a:t>
            </a:r>
            <a:r>
              <a:rPr lang="en-AU" i="1" dirty="0"/>
              <a:t> </a:t>
            </a:r>
            <a:r>
              <a:rPr lang="en-AU" i="1" dirty="0" smtClean="0"/>
              <a:t>appearance. The </a:t>
            </a:r>
            <a:r>
              <a:rPr lang="en-AU" i="1" dirty="0"/>
              <a:t>science of </a:t>
            </a:r>
            <a:r>
              <a:rPr lang="en-AU" i="1" dirty="0" err="1"/>
              <a:t>color</a:t>
            </a:r>
            <a:r>
              <a:rPr lang="en-AU" i="1" dirty="0"/>
              <a:t> </a:t>
            </a:r>
            <a:r>
              <a:rPr lang="en-AU" i="1" dirty="0" smtClean="0"/>
              <a:t>includes </a:t>
            </a:r>
            <a:r>
              <a:rPr lang="en-AU" i="1" dirty="0"/>
              <a:t>the perception of </a:t>
            </a:r>
            <a:r>
              <a:rPr lang="en-AU" i="1" dirty="0" smtClean="0"/>
              <a:t>colour by </a:t>
            </a:r>
            <a:r>
              <a:rPr lang="en-AU" i="1" dirty="0"/>
              <a:t>the human eye and brain, the origin of </a:t>
            </a:r>
            <a:r>
              <a:rPr lang="en-AU" i="1" dirty="0" err="1"/>
              <a:t>color</a:t>
            </a:r>
            <a:r>
              <a:rPr lang="en-AU" i="1" dirty="0"/>
              <a:t> in materials, </a:t>
            </a:r>
            <a:r>
              <a:rPr lang="en-AU" i="1" dirty="0" smtClean="0"/>
              <a:t>colour </a:t>
            </a:r>
            <a:r>
              <a:rPr lang="en-AU" i="1" dirty="0"/>
              <a:t>theory in art, and the physics of electromagnetic radiation in the visible range (that is, what is commonly referred to simply as light</a:t>
            </a:r>
            <a:r>
              <a:rPr lang="en-AU" i="1" dirty="0" smtClean="0"/>
              <a:t>).”</a:t>
            </a:r>
          </a:p>
        </p:txBody>
      </p:sp>
      <p:sp>
        <p:nvSpPr>
          <p:cNvPr id="4" name="Slide Number Placeholder 3"/>
          <p:cNvSpPr>
            <a:spLocks noGrp="1"/>
          </p:cNvSpPr>
          <p:nvPr>
            <p:ph type="sldNum" sz="quarter" idx="12"/>
          </p:nvPr>
        </p:nvSpPr>
        <p:spPr/>
        <p:txBody>
          <a:bodyPr/>
          <a:lstStyle/>
          <a:p>
            <a:fld id="{75856035-CAFF-4FF9-851C-C2B1C2F56CC2}" type="slidenum">
              <a:rPr lang="en-AU" smtClean="0"/>
              <a:t>72</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6000">
                <a:schemeClr val="accent2">
                  <a:lumMod val="50000"/>
                </a:schemeClr>
              </a:gs>
              <a:gs pos="26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85499112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3.1 - </a:t>
            </a:r>
            <a:r>
              <a:rPr lang="en-AU" dirty="0" err="1" smtClean="0"/>
              <a:t>Regexpal</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Answers are on the next slide.</a:t>
            </a:r>
          </a:p>
          <a:p>
            <a:pPr marL="0" indent="0">
              <a:buNone/>
            </a:pPr>
            <a:endParaRPr lang="en-AU" dirty="0"/>
          </a:p>
          <a:p>
            <a:pPr marL="0" indent="0">
              <a:buNone/>
            </a:pPr>
            <a:r>
              <a:rPr lang="en-AU" dirty="0" smtClean="0"/>
              <a:t>This text was borrowed and adapted from </a:t>
            </a:r>
            <a:r>
              <a:rPr lang="en-AU" dirty="0"/>
              <a:t>Wikipedia: </a:t>
            </a:r>
            <a:r>
              <a:rPr lang="en-AU" dirty="0">
                <a:hlinkClick r:id="rId2"/>
              </a:rPr>
              <a:t>https://</a:t>
            </a:r>
            <a:r>
              <a:rPr lang="en-AU" dirty="0" smtClean="0">
                <a:hlinkClick r:id="rId2"/>
              </a:rPr>
              <a:t>en.wikipedia.org/wiki/Color</a:t>
            </a:r>
            <a:r>
              <a:rPr lang="en-AU" dirty="0" smtClean="0"/>
              <a:t> [2022-03-16]</a:t>
            </a:r>
          </a:p>
        </p:txBody>
      </p:sp>
      <p:sp>
        <p:nvSpPr>
          <p:cNvPr id="4" name="Slide Number Placeholder 3"/>
          <p:cNvSpPr>
            <a:spLocks noGrp="1"/>
          </p:cNvSpPr>
          <p:nvPr>
            <p:ph type="sldNum" sz="quarter" idx="12"/>
          </p:nvPr>
        </p:nvSpPr>
        <p:spPr/>
        <p:txBody>
          <a:bodyPr/>
          <a:lstStyle/>
          <a:p>
            <a:fld id="{75856035-CAFF-4FF9-851C-C2B1C2F56CC2}" type="slidenum">
              <a:rPr lang="en-AU" smtClean="0"/>
              <a:t>73</a:t>
            </a:fld>
            <a:endParaRPr lang="en-AU"/>
          </a:p>
        </p:txBody>
      </p:sp>
      <p:sp>
        <p:nvSpPr>
          <p:cNvPr id="5" name="Oval 4">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4" action="ppaction://hlinksldjump"/>
          </p:cNvPr>
          <p:cNvSpPr/>
          <p:nvPr/>
        </p:nvSpPr>
        <p:spPr>
          <a:xfrm>
            <a:off x="1472260" y="6090246"/>
            <a:ext cx="655607" cy="655607"/>
          </a:xfrm>
          <a:prstGeom prst="ellipse">
            <a:avLst/>
          </a:prstGeom>
          <a:gradFill flip="none" rotWithShape="1">
            <a:gsLst>
              <a:gs pos="20000">
                <a:schemeClr val="accent2">
                  <a:lumMod val="50000"/>
                </a:schemeClr>
              </a:gs>
              <a:gs pos="3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55871692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 3.1 - </a:t>
            </a:r>
            <a:r>
              <a:rPr lang="en-AU" dirty="0" err="1" smtClean="0"/>
              <a:t>Regexpal</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 nice, simple expression of </a:t>
            </a:r>
            <a:r>
              <a:rPr lang="en-AU" u="sng" dirty="0" err="1" smtClean="0"/>
              <a:t>colou?r</a:t>
            </a:r>
            <a:r>
              <a:rPr lang="en-AU" dirty="0" smtClean="0"/>
              <a:t> does the trick.</a:t>
            </a:r>
            <a:endParaRPr lang="en-AU" i="1"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555" y="2607194"/>
            <a:ext cx="11477625" cy="32385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12"/>
          </p:nvPr>
        </p:nvSpPr>
        <p:spPr/>
        <p:txBody>
          <a:bodyPr/>
          <a:lstStyle/>
          <a:p>
            <a:fld id="{75856035-CAFF-4FF9-851C-C2B1C2F56CC2}" type="slidenum">
              <a:rPr lang="en-AU" smtClean="0"/>
              <a:t>74</a:t>
            </a:fld>
            <a:endParaRPr lang="en-AU"/>
          </a:p>
        </p:txBody>
      </p:sp>
      <p:sp>
        <p:nvSpPr>
          <p:cNvPr id="6" name="Oval 5">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4" action="ppaction://hlinksldjump"/>
          </p:cNvPr>
          <p:cNvSpPr/>
          <p:nvPr/>
        </p:nvSpPr>
        <p:spPr>
          <a:xfrm>
            <a:off x="1472260" y="6090246"/>
            <a:ext cx="655607" cy="655607"/>
          </a:xfrm>
          <a:prstGeom prst="ellipse">
            <a:avLst/>
          </a:prstGeom>
          <a:gradFill flip="none" rotWithShape="1">
            <a:gsLst>
              <a:gs pos="24000">
                <a:schemeClr val="accent2">
                  <a:lumMod val="50000"/>
                </a:schemeClr>
              </a:gs>
              <a:gs pos="34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42342015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3.1 - </a:t>
            </a:r>
            <a:r>
              <a:rPr lang="en-AU" dirty="0" err="1" smtClean="0"/>
              <a:t>Regexpal</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That was quite a dense paragraph. Imagine if you had a whole page like that – or a whole book. Counting all the instances of </a:t>
            </a:r>
            <a:r>
              <a:rPr lang="en-AU" dirty="0" err="1" smtClean="0"/>
              <a:t>color</a:t>
            </a:r>
            <a:r>
              <a:rPr lang="en-AU" dirty="0" smtClean="0"/>
              <a:t>/colour could grow tiring.</a:t>
            </a:r>
          </a:p>
          <a:p>
            <a:pPr marL="0" indent="0">
              <a:buNone/>
            </a:pPr>
            <a:endParaRPr lang="en-AU" i="1" dirty="0"/>
          </a:p>
          <a:p>
            <a:pPr marL="0" indent="0">
              <a:buNone/>
            </a:pPr>
            <a:r>
              <a:rPr lang="en-AU" dirty="0" smtClean="0"/>
              <a:t>Not only does </a:t>
            </a:r>
            <a:r>
              <a:rPr lang="en-AU" dirty="0" err="1" smtClean="0"/>
              <a:t>Regexpal</a:t>
            </a:r>
            <a:r>
              <a:rPr lang="en-AU" dirty="0" smtClean="0"/>
              <a:t> highlight each match, making that easier, it even tells you how many matches there are. Check the top right corner, in the Regular Expression field.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704" y="4596810"/>
            <a:ext cx="18669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12"/>
          </p:nvPr>
        </p:nvSpPr>
        <p:spPr/>
        <p:txBody>
          <a:bodyPr/>
          <a:lstStyle/>
          <a:p>
            <a:fld id="{75856035-CAFF-4FF9-851C-C2B1C2F56CC2}" type="slidenum">
              <a:rPr lang="en-AU" smtClean="0"/>
              <a:t>75</a:t>
            </a:fld>
            <a:endParaRPr lang="en-AU"/>
          </a:p>
        </p:txBody>
      </p:sp>
      <p:sp>
        <p:nvSpPr>
          <p:cNvPr id="6" name="Oval 5">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4" action="ppaction://hlinksldjump"/>
          </p:cNvPr>
          <p:cNvSpPr/>
          <p:nvPr/>
        </p:nvSpPr>
        <p:spPr>
          <a:xfrm>
            <a:off x="1472260" y="6090246"/>
            <a:ext cx="655607" cy="655607"/>
          </a:xfrm>
          <a:prstGeom prst="ellipse">
            <a:avLst/>
          </a:prstGeom>
          <a:gradFill flip="none" rotWithShape="1">
            <a:gsLst>
              <a:gs pos="28000">
                <a:schemeClr val="accent2">
                  <a:lumMod val="50000"/>
                </a:schemeClr>
              </a:gs>
              <a:gs pos="38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63110132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3.1 - </a:t>
            </a:r>
            <a:r>
              <a:rPr lang="en-AU" dirty="0" err="1" smtClean="0"/>
              <a:t>Regexpal</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Keen observers will have noticed what happened with the second match:</a:t>
            </a:r>
          </a:p>
          <a:p>
            <a:pPr marL="0" indent="0">
              <a:buNone/>
            </a:pPr>
            <a:endParaRPr lang="en-AU" dirty="0"/>
          </a:p>
          <a:p>
            <a:pPr marL="0" indent="0">
              <a:buNone/>
            </a:pPr>
            <a:r>
              <a:rPr lang="en-AU" dirty="0" smtClean="0"/>
              <a:t>The word is </a:t>
            </a:r>
            <a:r>
              <a:rPr lang="en-AU" i="1" dirty="0" smtClean="0"/>
              <a:t>colours</a:t>
            </a:r>
            <a:r>
              <a:rPr lang="en-AU" dirty="0" smtClean="0"/>
              <a:t>, which gives a partial match. The expression looks for </a:t>
            </a:r>
            <a:r>
              <a:rPr lang="en-AU" i="1" dirty="0" err="1" smtClean="0"/>
              <a:t>color</a:t>
            </a:r>
            <a:r>
              <a:rPr lang="en-AU" dirty="0" smtClean="0"/>
              <a:t> or </a:t>
            </a:r>
            <a:r>
              <a:rPr lang="en-AU" i="1" dirty="0" smtClean="0"/>
              <a:t>colour</a:t>
            </a:r>
            <a:r>
              <a:rPr lang="en-AU" dirty="0" smtClean="0"/>
              <a:t>, but that doesn’t have to be the whole word. </a:t>
            </a:r>
          </a:p>
          <a:p>
            <a:pPr marL="0" indent="0">
              <a:buNone/>
            </a:pPr>
            <a:endParaRPr lang="en-AU" dirty="0"/>
          </a:p>
          <a:p>
            <a:pPr marL="0" indent="0">
              <a:buNone/>
            </a:pPr>
            <a:r>
              <a:rPr lang="en-AU" dirty="0" smtClean="0"/>
              <a:t>This expression will match the “</a:t>
            </a:r>
            <a:r>
              <a:rPr lang="en-AU" dirty="0" err="1" smtClean="0"/>
              <a:t>color</a:t>
            </a:r>
            <a:r>
              <a:rPr lang="en-AU" dirty="0" smtClean="0"/>
              <a:t>” part of “</a:t>
            </a:r>
            <a:r>
              <a:rPr lang="en-AU" dirty="0" err="1" smtClean="0"/>
              <a:t>coloring</a:t>
            </a:r>
            <a:r>
              <a:rPr lang="en-AU" dirty="0" smtClean="0"/>
              <a:t> in”.</a:t>
            </a:r>
          </a:p>
          <a:p>
            <a:pPr marL="0" indent="0">
              <a:buNone/>
            </a:pPr>
            <a:endParaRPr lang="en-AU" dirty="0"/>
          </a:p>
          <a:p>
            <a:pPr marL="0" indent="0">
              <a:buNone/>
            </a:pPr>
            <a:endParaRPr lang="en-AU" dirty="0" smtClean="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576" y="2372832"/>
            <a:ext cx="1835779" cy="753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4122" y="4808474"/>
            <a:ext cx="3039172" cy="1090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75856035-CAFF-4FF9-851C-C2B1C2F56CC2}" type="slidenum">
              <a:rPr lang="en-AU" smtClean="0"/>
              <a:t>76</a:t>
            </a:fld>
            <a:endParaRPr lang="en-AU"/>
          </a:p>
        </p:txBody>
      </p:sp>
      <p:sp>
        <p:nvSpPr>
          <p:cNvPr id="7" name="Oval 6">
            <a:hlinkClick r:id="rId4"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8" name="Oval 7">
            <a:hlinkClick r:id="rId5" action="ppaction://hlinksldjump"/>
          </p:cNvPr>
          <p:cNvSpPr/>
          <p:nvPr/>
        </p:nvSpPr>
        <p:spPr>
          <a:xfrm>
            <a:off x="1472260" y="6090246"/>
            <a:ext cx="655607" cy="655607"/>
          </a:xfrm>
          <a:prstGeom prst="ellipse">
            <a:avLst/>
          </a:prstGeom>
          <a:gradFill flip="none" rotWithShape="1">
            <a:gsLst>
              <a:gs pos="32000">
                <a:schemeClr val="accent2">
                  <a:lumMod val="50000"/>
                </a:schemeClr>
              </a:gs>
              <a:gs pos="42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9" name="Oval 8">
            <a:hlinkClick r:id="rId6"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10" name="Oval 9">
            <a:hlinkClick r:id="rId7"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1" name="Oval 10">
            <a:hlinkClick r:id="rId8"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5544566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Cyberchef</a:t>
            </a:r>
            <a:endParaRPr lang="en-AU" dirty="0"/>
          </a:p>
        </p:txBody>
      </p:sp>
      <p:sp>
        <p:nvSpPr>
          <p:cNvPr id="3" name="Content Placeholder 2"/>
          <p:cNvSpPr>
            <a:spLocks noGrp="1"/>
          </p:cNvSpPr>
          <p:nvPr>
            <p:ph idx="1"/>
          </p:nvPr>
        </p:nvSpPr>
        <p:spPr/>
        <p:txBody>
          <a:bodyPr/>
          <a:lstStyle/>
          <a:p>
            <a:pPr marL="0" indent="0">
              <a:buNone/>
            </a:pPr>
            <a:r>
              <a:rPr lang="en-AU" dirty="0" smtClean="0"/>
              <a:t>A great tool for Regular Expressions</a:t>
            </a:r>
            <a:br>
              <a:rPr lang="en-AU" dirty="0" smtClean="0"/>
            </a:br>
            <a:r>
              <a:rPr lang="en-AU" dirty="0" smtClean="0"/>
              <a:t> – and a </a:t>
            </a:r>
            <a:r>
              <a:rPr lang="en-AU" i="1" dirty="0" smtClean="0"/>
              <a:t>whole</a:t>
            </a:r>
            <a:r>
              <a:rPr lang="en-AU" dirty="0" smtClean="0"/>
              <a:t> lot more – is </a:t>
            </a:r>
            <a:br>
              <a:rPr lang="en-AU" dirty="0" smtClean="0"/>
            </a:br>
            <a:r>
              <a:rPr lang="en-AU" dirty="0" err="1" smtClean="0"/>
              <a:t>CyberChef</a:t>
            </a:r>
            <a:r>
              <a:rPr lang="en-AU" dirty="0"/>
              <a:t>: </a:t>
            </a:r>
            <a:r>
              <a:rPr lang="en-AU" dirty="0" smtClean="0"/>
              <a:t/>
            </a:r>
            <a:br>
              <a:rPr lang="en-AU" dirty="0" smtClean="0"/>
            </a:br>
            <a:r>
              <a:rPr lang="en-AU" dirty="0" smtClean="0"/>
              <a:t/>
            </a:r>
            <a:br>
              <a:rPr lang="en-AU" dirty="0" smtClean="0"/>
            </a:br>
            <a:r>
              <a:rPr lang="en-AU" dirty="0" smtClean="0">
                <a:hlinkClick r:id="rId2"/>
              </a:rPr>
              <a:t>https</a:t>
            </a:r>
            <a:r>
              <a:rPr lang="en-AU" dirty="0">
                <a:hlinkClick r:id="rId2"/>
              </a:rPr>
              <a:t>://cyberchef.org</a:t>
            </a:r>
            <a:r>
              <a:rPr lang="en-AU" dirty="0" smtClean="0">
                <a:hlinkClick r:id="rId2"/>
              </a:rPr>
              <a:t>/</a:t>
            </a:r>
            <a:r>
              <a:rPr lang="en-AU" dirty="0" smtClean="0"/>
              <a:t> </a:t>
            </a:r>
          </a:p>
          <a:p>
            <a:pPr marL="0" indent="0">
              <a:buNone/>
            </a:pPr>
            <a:endParaRPr lang="en-AU" dirty="0"/>
          </a:p>
          <a:p>
            <a:pPr marL="0" indent="0">
              <a:buNone/>
            </a:pPr>
            <a:r>
              <a:rPr lang="en-AU" dirty="0" smtClean="0"/>
              <a:t>Under </a:t>
            </a:r>
            <a:r>
              <a:rPr lang="en-AU" b="1" dirty="0" smtClean="0"/>
              <a:t>Extractors</a:t>
            </a:r>
            <a:r>
              <a:rPr lang="en-AU" dirty="0" smtClean="0"/>
              <a:t>, drag </a:t>
            </a:r>
            <a:r>
              <a:rPr lang="en-AU" b="1" dirty="0" smtClean="0"/>
              <a:t>Regular</a:t>
            </a:r>
            <a:br>
              <a:rPr lang="en-AU" b="1" dirty="0" smtClean="0"/>
            </a:br>
            <a:r>
              <a:rPr lang="en-AU" b="1" dirty="0" smtClean="0"/>
              <a:t>Expressions </a:t>
            </a:r>
            <a:r>
              <a:rPr lang="en-AU" dirty="0" smtClean="0"/>
              <a:t>into the </a:t>
            </a:r>
            <a:r>
              <a:rPr lang="en-AU" b="1" dirty="0" smtClean="0"/>
              <a:t>Recipe</a:t>
            </a:r>
            <a:r>
              <a:rPr lang="en-AU" dirty="0" smtClean="0"/>
              <a:t/>
            </a:r>
            <a:br>
              <a:rPr lang="en-AU" dirty="0" smtClean="0"/>
            </a:br>
            <a:r>
              <a:rPr lang="en-AU" dirty="0" smtClean="0"/>
              <a:t>window.</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38570"/>
          <a:stretch/>
        </p:blipFill>
        <p:spPr bwMode="auto">
          <a:xfrm>
            <a:off x="5930158" y="1615188"/>
            <a:ext cx="5730949" cy="4727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75856035-CAFF-4FF9-851C-C2B1C2F56CC2}" type="slidenum">
              <a:rPr lang="en-AU" smtClean="0"/>
              <a:t>77</a:t>
            </a:fld>
            <a:endParaRPr lang="en-AU"/>
          </a:p>
        </p:txBody>
      </p:sp>
      <p:sp>
        <p:nvSpPr>
          <p:cNvPr id="6" name="Oval 5">
            <a:hlinkClick r:id="rId4"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5" action="ppaction://hlinksldjump"/>
          </p:cNvPr>
          <p:cNvSpPr/>
          <p:nvPr/>
        </p:nvSpPr>
        <p:spPr>
          <a:xfrm>
            <a:off x="1472260" y="6090246"/>
            <a:ext cx="655607" cy="655607"/>
          </a:xfrm>
          <a:prstGeom prst="ellipse">
            <a:avLst/>
          </a:prstGeom>
          <a:gradFill flip="none" rotWithShape="1">
            <a:gsLst>
              <a:gs pos="36000">
                <a:schemeClr val="accent2">
                  <a:lumMod val="50000"/>
                </a:schemeClr>
              </a:gs>
              <a:gs pos="46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6"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7"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8"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01280705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Cyberchef</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Features include:</a:t>
            </a:r>
          </a:p>
          <a:p>
            <a:r>
              <a:rPr lang="en-AU" b="1" dirty="0" err="1" smtClean="0"/>
              <a:t>Toggleable</a:t>
            </a:r>
            <a:r>
              <a:rPr lang="en-AU" b="1" dirty="0" smtClean="0"/>
              <a:t> case sensitivity </a:t>
            </a:r>
            <a:r>
              <a:rPr lang="en-AU" dirty="0" smtClean="0"/>
              <a:t>– </a:t>
            </a:r>
            <a:br>
              <a:rPr lang="en-AU" dirty="0" smtClean="0"/>
            </a:br>
            <a:r>
              <a:rPr lang="en-AU" dirty="0" smtClean="0"/>
              <a:t>Want to match ‘c’ and ‘C’ </a:t>
            </a:r>
            <a:br>
              <a:rPr lang="en-AU" dirty="0" smtClean="0"/>
            </a:br>
            <a:r>
              <a:rPr lang="en-AU" dirty="0" smtClean="0"/>
              <a:t>without changing your </a:t>
            </a:r>
            <a:br>
              <a:rPr lang="en-AU" dirty="0" smtClean="0"/>
            </a:br>
            <a:r>
              <a:rPr lang="en-AU" dirty="0" smtClean="0"/>
              <a:t>expression? Enable this!</a:t>
            </a:r>
          </a:p>
          <a:p>
            <a:r>
              <a:rPr lang="en-AU" b="1" dirty="0" smtClean="0"/>
              <a:t>URL-embedded expressions </a:t>
            </a:r>
            <a:r>
              <a:rPr lang="en-AU" dirty="0" smtClean="0"/>
              <a:t>– </a:t>
            </a:r>
            <a:br>
              <a:rPr lang="en-AU" dirty="0" smtClean="0"/>
            </a:br>
            <a:r>
              <a:rPr lang="en-AU" dirty="0" smtClean="0"/>
              <a:t>the link to the page changes as </a:t>
            </a:r>
            <a:br>
              <a:rPr lang="en-AU" dirty="0" smtClean="0"/>
            </a:br>
            <a:r>
              <a:rPr lang="en-AU" dirty="0" smtClean="0"/>
              <a:t>you type. That means you can </a:t>
            </a:r>
            <a:br>
              <a:rPr lang="en-AU" dirty="0" smtClean="0"/>
            </a:br>
            <a:r>
              <a:rPr lang="en-AU" dirty="0" smtClean="0"/>
              <a:t>link people to your data and </a:t>
            </a:r>
            <a:br>
              <a:rPr lang="en-AU" dirty="0" smtClean="0"/>
            </a:br>
            <a:r>
              <a:rPr lang="en-AU" dirty="0" smtClean="0"/>
              <a:t>expression.</a:t>
            </a:r>
            <a:br>
              <a:rPr lang="en-AU" dirty="0" smtClean="0"/>
            </a:br>
            <a:endParaRPr lang="en-AU" dirty="0" smtClean="0"/>
          </a:p>
          <a:p>
            <a:pPr marL="0" indent="0">
              <a:buNone/>
            </a:pPr>
            <a:endParaRPr lang="en-AU" dirty="0" smtClean="0"/>
          </a:p>
        </p:txBody>
      </p:sp>
      <p:sp>
        <p:nvSpPr>
          <p:cNvPr id="4" name="Slide Number Placeholder 3"/>
          <p:cNvSpPr>
            <a:spLocks noGrp="1"/>
          </p:cNvSpPr>
          <p:nvPr>
            <p:ph type="sldNum" sz="quarter" idx="12"/>
          </p:nvPr>
        </p:nvSpPr>
        <p:spPr/>
        <p:txBody>
          <a:bodyPr/>
          <a:lstStyle/>
          <a:p>
            <a:fld id="{75856035-CAFF-4FF9-851C-C2B1C2F56CC2}" type="slidenum">
              <a:rPr lang="en-AU" smtClean="0"/>
              <a:t>78</a:t>
            </a:fld>
            <a:endParaRPr lang="en-AU"/>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8570"/>
          <a:stretch/>
        </p:blipFill>
        <p:spPr bwMode="auto">
          <a:xfrm>
            <a:off x="5930158" y="1615188"/>
            <a:ext cx="5730949" cy="4727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8" name="Oval 7">
            <a:hlinkClick r:id="rId4" action="ppaction://hlinksldjump"/>
          </p:cNvPr>
          <p:cNvSpPr/>
          <p:nvPr/>
        </p:nvSpPr>
        <p:spPr>
          <a:xfrm>
            <a:off x="1472260" y="6090246"/>
            <a:ext cx="655607" cy="655607"/>
          </a:xfrm>
          <a:prstGeom prst="ellipse">
            <a:avLst/>
          </a:prstGeom>
          <a:gradFill flip="none" rotWithShape="1">
            <a:gsLst>
              <a:gs pos="40000">
                <a:schemeClr val="accent2">
                  <a:lumMod val="50000"/>
                </a:schemeClr>
              </a:gs>
              <a:gs pos="5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9" name="Oval 8">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10" name="Oval 9">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1" name="Oval 10">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98098086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3.2 - </a:t>
            </a:r>
            <a:r>
              <a:rPr lang="en-AU" dirty="0" err="1" smtClean="0"/>
              <a:t>Cyberchef</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Copy the paragraph below into the Input field… or simply </a:t>
            </a:r>
            <a:r>
              <a:rPr lang="en-AU" dirty="0" smtClean="0">
                <a:hlinkClick r:id="rId2"/>
              </a:rPr>
              <a:t>use this link</a:t>
            </a:r>
            <a:r>
              <a:rPr lang="en-AU" dirty="0" smtClean="0"/>
              <a:t>! Then match for the US and UK spellings of </a:t>
            </a:r>
            <a:r>
              <a:rPr lang="en-AU" dirty="0" err="1" smtClean="0"/>
              <a:t>favor</a:t>
            </a:r>
            <a:r>
              <a:rPr lang="en-AU" dirty="0" smtClean="0"/>
              <a:t>/favour.</a:t>
            </a:r>
          </a:p>
          <a:p>
            <a:pPr marL="0" indent="0">
              <a:buNone/>
            </a:pPr>
            <a:endParaRPr lang="en-AU" dirty="0"/>
          </a:p>
          <a:p>
            <a:pPr marL="0" indent="0">
              <a:buNone/>
            </a:pPr>
            <a:r>
              <a:rPr lang="en-AU" i="1" dirty="0"/>
              <a:t>“The choice of </a:t>
            </a:r>
            <a:r>
              <a:rPr lang="en-AU" i="1" dirty="0" err="1"/>
              <a:t>favors</a:t>
            </a:r>
            <a:r>
              <a:rPr lang="en-AU" i="1" dirty="0"/>
              <a:t> is personal to the hosts, who might make or buy party </a:t>
            </a:r>
            <a:r>
              <a:rPr lang="en-AU" i="1" dirty="0" smtClean="0"/>
              <a:t>favours </a:t>
            </a:r>
            <a:r>
              <a:rPr lang="en-AU" i="1" dirty="0"/>
              <a:t>for their event. The main factors in this decision are budget, the number of guests, the longevity or shelf life of the chosen </a:t>
            </a:r>
            <a:r>
              <a:rPr lang="en-AU" i="1" dirty="0" err="1"/>
              <a:t>favor</a:t>
            </a:r>
            <a:r>
              <a:rPr lang="en-AU" i="1" dirty="0"/>
              <a:t>, and the time available for making or shopping for </a:t>
            </a:r>
            <a:r>
              <a:rPr lang="en-AU" i="1" dirty="0" smtClean="0"/>
              <a:t>favours</a:t>
            </a:r>
            <a:r>
              <a:rPr lang="en-AU" i="1" dirty="0"/>
              <a:t>. The longevity of the </a:t>
            </a:r>
            <a:r>
              <a:rPr lang="en-AU" i="1" dirty="0" err="1"/>
              <a:t>favor</a:t>
            </a:r>
            <a:r>
              <a:rPr lang="en-AU" i="1" dirty="0"/>
              <a:t> depends on whether or not it is edible or would otherwise spoil, such as fresh flowers</a:t>
            </a:r>
            <a:r>
              <a:rPr lang="en-AU" i="1" dirty="0" smtClean="0"/>
              <a:t>.”</a:t>
            </a:r>
          </a:p>
        </p:txBody>
      </p:sp>
      <p:sp>
        <p:nvSpPr>
          <p:cNvPr id="4" name="Slide Number Placeholder 3"/>
          <p:cNvSpPr>
            <a:spLocks noGrp="1"/>
          </p:cNvSpPr>
          <p:nvPr>
            <p:ph type="sldNum" sz="quarter" idx="12"/>
          </p:nvPr>
        </p:nvSpPr>
        <p:spPr/>
        <p:txBody>
          <a:bodyPr/>
          <a:lstStyle/>
          <a:p>
            <a:fld id="{75856035-CAFF-4FF9-851C-C2B1C2F56CC2}" type="slidenum">
              <a:rPr lang="en-AU" smtClean="0"/>
              <a:t>79</a:t>
            </a:fld>
            <a:endParaRPr lang="en-AU"/>
          </a:p>
        </p:txBody>
      </p:sp>
      <p:sp>
        <p:nvSpPr>
          <p:cNvPr id="5" name="Oval 4">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4" action="ppaction://hlinksldjump"/>
          </p:cNvPr>
          <p:cNvSpPr/>
          <p:nvPr/>
        </p:nvSpPr>
        <p:spPr>
          <a:xfrm>
            <a:off x="1472260" y="6090246"/>
            <a:ext cx="655607" cy="655607"/>
          </a:xfrm>
          <a:prstGeom prst="ellipse">
            <a:avLst/>
          </a:prstGeom>
          <a:gradFill flip="none" rotWithShape="1">
            <a:gsLst>
              <a:gs pos="44000">
                <a:schemeClr val="accent2">
                  <a:lumMod val="50000"/>
                </a:schemeClr>
              </a:gs>
              <a:gs pos="54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64115863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3.2 - </a:t>
            </a:r>
            <a:r>
              <a:rPr lang="en-AU" dirty="0" err="1" smtClean="0"/>
              <a:t>Cyberchef</a:t>
            </a:r>
            <a:endParaRPr lang="en-AU" dirty="0"/>
          </a:p>
        </p:txBody>
      </p:sp>
      <p:sp>
        <p:nvSpPr>
          <p:cNvPr id="3" name="Content Placeholder 2"/>
          <p:cNvSpPr>
            <a:spLocks noGrp="1"/>
          </p:cNvSpPr>
          <p:nvPr>
            <p:ph idx="1"/>
          </p:nvPr>
        </p:nvSpPr>
        <p:spPr/>
        <p:txBody>
          <a:bodyPr>
            <a:normAutofit fontScale="85000" lnSpcReduction="20000"/>
          </a:bodyPr>
          <a:lstStyle/>
          <a:p>
            <a:pPr marL="0" indent="0">
              <a:buNone/>
            </a:pPr>
            <a:r>
              <a:rPr lang="en-AU" dirty="0" smtClean="0"/>
              <a:t>Answers are on the next slide.</a:t>
            </a:r>
          </a:p>
          <a:p>
            <a:pPr marL="0" indent="0">
              <a:buNone/>
            </a:pPr>
            <a:endParaRPr lang="en-AU" dirty="0"/>
          </a:p>
          <a:p>
            <a:pPr marL="0" indent="0">
              <a:buNone/>
            </a:pPr>
            <a:r>
              <a:rPr lang="en-AU" dirty="0" smtClean="0"/>
              <a:t>This text was borrowed and adapted from </a:t>
            </a:r>
            <a:r>
              <a:rPr lang="en-AU" dirty="0"/>
              <a:t>Wikipedia: </a:t>
            </a:r>
            <a:r>
              <a:rPr lang="en-AU" dirty="0">
                <a:hlinkClick r:id="rId2"/>
              </a:rPr>
              <a:t>https://</a:t>
            </a:r>
            <a:r>
              <a:rPr lang="en-AU" dirty="0" smtClean="0">
                <a:hlinkClick r:id="rId2"/>
              </a:rPr>
              <a:t>en.wikipedia.org/wiki/Party_favor</a:t>
            </a:r>
            <a:r>
              <a:rPr lang="en-AU" dirty="0" smtClean="0"/>
              <a:t> [2022-06-20]</a:t>
            </a:r>
          </a:p>
          <a:p>
            <a:pPr marL="0" indent="0">
              <a:buNone/>
            </a:pPr>
            <a:endParaRPr lang="en-AU" dirty="0"/>
          </a:p>
          <a:p>
            <a:pPr marL="0" indent="0">
              <a:buNone/>
            </a:pPr>
            <a:r>
              <a:rPr lang="en-AU" dirty="0" smtClean="0"/>
              <a:t>By the way, the raw </a:t>
            </a:r>
            <a:r>
              <a:rPr lang="en-AU" dirty="0" err="1" smtClean="0"/>
              <a:t>Cyberchef</a:t>
            </a:r>
            <a:r>
              <a:rPr lang="en-AU" dirty="0" smtClean="0"/>
              <a:t> link in the </a:t>
            </a:r>
            <a:r>
              <a:rPr lang="en-AU" dirty="0"/>
              <a:t>last slide is: https://cyberchef.org/#recipe=Regular_expression('User%20defined','',true,true,false,false,false,false,'Highlight%20matches')&amp;</a:t>
            </a:r>
            <a:r>
              <a:rPr lang="en-AU" dirty="0" smtClean="0"/>
              <a:t>input=4oCcVGhlIGNob2ljZSBvZiBmYXZvcnMgaXMgcGVyc29uYWwgdG8gdGhlIGhvc3RzLCB3aG8gbWlnaHQgbWFrZSBvciBidXkgcGFydHkgZmF2b3VycyBmb3IgdGhlaXIgZXZlbnQuIFRoZSBtYWluIGZhY3RvcnMgaW4gdGhpcyBkZWNpc2lvbiBhcmUgYnVkZ2V0LCB0aGUgbnVtYmVyIG9mIGd1ZXN0cywgdGhlIGxvbmdldml0eSBvciBzaGVsZiBsaWZlIG9mIHRoZSBjaG9zZW4gZmF2b3IsIGFuZCB0aGUgdGltZSBhdmFpbGFibGUgZm9yIG1ha2luZyBvciBzaG9wcGluZyBmb3IgZmF2b3Vycy4gVGhlIGxvbmdldml0eSBvZiB0aGUgZmF2b3IgZGVwZW5kcyBvbiB3aGV0aGVyIG9yIG5vdCBpdCBpcyBlZGlibGUgb3Igd291bGQgb3RoZXJ3aXNlIHNwb2lsLCBzdWNoIGFzIGZyZXNoIGZsb3dlcnMu4oCdCg </a:t>
            </a:r>
          </a:p>
        </p:txBody>
      </p:sp>
      <p:sp>
        <p:nvSpPr>
          <p:cNvPr id="4" name="Slide Number Placeholder 3"/>
          <p:cNvSpPr>
            <a:spLocks noGrp="1"/>
          </p:cNvSpPr>
          <p:nvPr>
            <p:ph type="sldNum" sz="quarter" idx="12"/>
          </p:nvPr>
        </p:nvSpPr>
        <p:spPr/>
        <p:txBody>
          <a:bodyPr/>
          <a:lstStyle/>
          <a:p>
            <a:fld id="{75856035-CAFF-4FF9-851C-C2B1C2F56CC2}" type="slidenum">
              <a:rPr lang="en-AU" smtClean="0"/>
              <a:t>80</a:t>
            </a:fld>
            <a:endParaRPr lang="en-AU"/>
          </a:p>
        </p:txBody>
      </p:sp>
      <p:sp>
        <p:nvSpPr>
          <p:cNvPr id="5" name="Oval 4">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4" action="ppaction://hlinksldjump"/>
          </p:cNvPr>
          <p:cNvSpPr/>
          <p:nvPr/>
        </p:nvSpPr>
        <p:spPr>
          <a:xfrm>
            <a:off x="1472260" y="6090246"/>
            <a:ext cx="655607" cy="655607"/>
          </a:xfrm>
          <a:prstGeom prst="ellipse">
            <a:avLst/>
          </a:prstGeom>
          <a:gradFill flip="none" rotWithShape="1">
            <a:gsLst>
              <a:gs pos="48000">
                <a:schemeClr val="accent2">
                  <a:lumMod val="50000"/>
                </a:schemeClr>
              </a:gs>
              <a:gs pos="58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14692815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 3.2 - </a:t>
            </a:r>
            <a:r>
              <a:rPr lang="en-AU" dirty="0" err="1" smtClean="0"/>
              <a:t>Cyberchef</a:t>
            </a:r>
            <a:endParaRPr lang="en-AU" dirty="0"/>
          </a:p>
        </p:txBody>
      </p:sp>
      <p:sp>
        <p:nvSpPr>
          <p:cNvPr id="3" name="Content Placeholder 2"/>
          <p:cNvSpPr>
            <a:spLocks noGrp="1"/>
          </p:cNvSpPr>
          <p:nvPr>
            <p:ph idx="1"/>
          </p:nvPr>
        </p:nvSpPr>
        <p:spPr/>
        <p:txBody>
          <a:bodyPr/>
          <a:lstStyle/>
          <a:p>
            <a:pPr marL="0" indent="0">
              <a:buNone/>
            </a:pPr>
            <a:r>
              <a:rPr lang="en-AU" dirty="0" smtClean="0"/>
              <a:t>Just as easy as before – </a:t>
            </a:r>
            <a:r>
              <a:rPr lang="en-AU" u="sng" dirty="0" err="1" smtClean="0"/>
              <a:t>favou?r</a:t>
            </a:r>
            <a:r>
              <a:rPr lang="en-AU" dirty="0"/>
              <a:t> </a:t>
            </a:r>
            <a:r>
              <a:rPr lang="en-AU" dirty="0" smtClean="0"/>
              <a:t>does the trick</a:t>
            </a:r>
            <a:endParaRPr lang="en-A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136" y="2486246"/>
            <a:ext cx="90297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75856035-CAFF-4FF9-851C-C2B1C2F56CC2}" type="slidenum">
              <a:rPr lang="en-AU" smtClean="0"/>
              <a:t>81</a:t>
            </a:fld>
            <a:endParaRPr lang="en-AU"/>
          </a:p>
        </p:txBody>
      </p:sp>
      <p:sp>
        <p:nvSpPr>
          <p:cNvPr id="6" name="Oval 5">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4" action="ppaction://hlinksldjump"/>
          </p:cNvPr>
          <p:cNvSpPr/>
          <p:nvPr/>
        </p:nvSpPr>
        <p:spPr>
          <a:xfrm>
            <a:off x="1472260" y="6090246"/>
            <a:ext cx="655607" cy="655607"/>
          </a:xfrm>
          <a:prstGeom prst="ellipse">
            <a:avLst/>
          </a:prstGeom>
          <a:gradFill flip="none" rotWithShape="1">
            <a:gsLst>
              <a:gs pos="52000">
                <a:schemeClr val="accent2">
                  <a:lumMod val="50000"/>
                </a:schemeClr>
              </a:gs>
              <a:gs pos="62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72292150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3.2 - </a:t>
            </a:r>
            <a:r>
              <a:rPr lang="en-AU" dirty="0" err="1" smtClean="0"/>
              <a:t>Cyberchef</a:t>
            </a:r>
            <a:endParaRPr lang="en-AU" dirty="0"/>
          </a:p>
        </p:txBody>
      </p:sp>
      <p:sp>
        <p:nvSpPr>
          <p:cNvPr id="3" name="Content Placeholder 2"/>
          <p:cNvSpPr>
            <a:spLocks noGrp="1"/>
          </p:cNvSpPr>
          <p:nvPr>
            <p:ph idx="1"/>
          </p:nvPr>
        </p:nvSpPr>
        <p:spPr/>
        <p:txBody>
          <a:bodyPr/>
          <a:lstStyle/>
          <a:p>
            <a:pPr marL="0" indent="0">
              <a:buNone/>
            </a:pPr>
            <a:r>
              <a:rPr lang="en-AU" dirty="0" err="1" smtClean="0"/>
              <a:t>Cyberchef</a:t>
            </a:r>
            <a:r>
              <a:rPr lang="en-AU" dirty="0" smtClean="0"/>
              <a:t> looks a lot sleeker and it has some nice features. Still, Regular Expressions are simple. They’re not always easy, but they’re simple. Either of these two tools works well.</a:t>
            </a:r>
          </a:p>
          <a:p>
            <a:pPr marL="0" indent="0">
              <a:buNone/>
            </a:pPr>
            <a:endParaRPr lang="en-AU" dirty="0"/>
          </a:p>
          <a:p>
            <a:pPr marL="0" indent="0">
              <a:buNone/>
            </a:pPr>
            <a:r>
              <a:rPr lang="en-AU" dirty="0" smtClean="0"/>
              <a:t>Now you know how to use Regular Expressions with your computer, so it’s time to learn more about them.</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82</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56000">
                <a:schemeClr val="accent2">
                  <a:lumMod val="50000"/>
                </a:schemeClr>
              </a:gs>
              <a:gs pos="66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93359512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Going after big text files</a:t>
            </a:r>
            <a:endParaRPr lang="en-AU" dirty="0"/>
          </a:p>
        </p:txBody>
      </p:sp>
      <p:sp>
        <p:nvSpPr>
          <p:cNvPr id="3" name="Content Placeholder 2"/>
          <p:cNvSpPr>
            <a:spLocks noGrp="1"/>
          </p:cNvSpPr>
          <p:nvPr>
            <p:ph idx="1"/>
          </p:nvPr>
        </p:nvSpPr>
        <p:spPr/>
        <p:txBody>
          <a:bodyPr/>
          <a:lstStyle/>
          <a:p>
            <a:pPr marL="0" indent="0">
              <a:buNone/>
            </a:pPr>
            <a:r>
              <a:rPr lang="en-AU" dirty="0" smtClean="0"/>
              <a:t>What if you want to run a Regular Expression over a huge data set?</a:t>
            </a:r>
          </a:p>
          <a:p>
            <a:pPr marL="0" indent="0">
              <a:buNone/>
            </a:pPr>
            <a:endParaRPr lang="en-AU" dirty="0"/>
          </a:p>
          <a:p>
            <a:pPr marL="0" indent="0">
              <a:buNone/>
            </a:pPr>
            <a:r>
              <a:rPr lang="en-AU" dirty="0" smtClean="0"/>
              <a:t>Like, say, the entire dictionary? </a:t>
            </a:r>
          </a:p>
          <a:p>
            <a:pPr marL="0" indent="0">
              <a:buNone/>
            </a:pPr>
            <a:endParaRPr lang="en-AU" dirty="0"/>
          </a:p>
          <a:p>
            <a:pPr marL="0" indent="0">
              <a:buNone/>
            </a:pPr>
            <a:r>
              <a:rPr lang="en-AU" dirty="0" smtClean="0"/>
              <a:t>That’s a great way to cheat at crosswords, plus to answer pressing questions like: how many words have a G before an N?</a:t>
            </a:r>
          </a:p>
          <a:p>
            <a:pPr marL="0" indent="0">
              <a:buNone/>
            </a:pPr>
            <a:endParaRPr lang="en-AU" dirty="0"/>
          </a:p>
          <a:p>
            <a:pPr marL="0" indent="0">
              <a:buNone/>
            </a:pPr>
            <a:r>
              <a:rPr lang="en-AU" dirty="0" smtClean="0"/>
              <a:t>(13,226 words, according to the dictionary I just used.)</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83</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60000">
                <a:schemeClr val="accent2">
                  <a:lumMod val="50000"/>
                </a:schemeClr>
              </a:gs>
              <a:gs pos="7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9473411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Going after big text files</a:t>
            </a:r>
          </a:p>
        </p:txBody>
      </p:sp>
      <p:sp>
        <p:nvSpPr>
          <p:cNvPr id="3" name="Content Placeholder 2"/>
          <p:cNvSpPr>
            <a:spLocks noGrp="1"/>
          </p:cNvSpPr>
          <p:nvPr>
            <p:ph idx="1"/>
          </p:nvPr>
        </p:nvSpPr>
        <p:spPr/>
        <p:txBody>
          <a:bodyPr/>
          <a:lstStyle/>
          <a:p>
            <a:pPr marL="0" indent="0">
              <a:buNone/>
            </a:pPr>
            <a:r>
              <a:rPr lang="en-AU" dirty="0" smtClean="0"/>
              <a:t>To do this, you need two things.</a:t>
            </a:r>
          </a:p>
          <a:p>
            <a:pPr marL="0" indent="0">
              <a:buNone/>
            </a:pPr>
            <a:endParaRPr lang="en-AU" dirty="0"/>
          </a:p>
          <a:p>
            <a:pPr marL="0" indent="0">
              <a:buNone/>
            </a:pPr>
            <a:r>
              <a:rPr lang="en-AU" dirty="0" smtClean="0"/>
              <a:t>First, a dictionary text file – a list of all the words in the English language. There are a few out there, but I like the one at this link:</a:t>
            </a:r>
          </a:p>
          <a:p>
            <a:pPr marL="0" indent="0">
              <a:buNone/>
            </a:pPr>
            <a:endParaRPr lang="en-AU" dirty="0"/>
          </a:p>
          <a:p>
            <a:pPr marL="0" indent="0">
              <a:buNone/>
            </a:pPr>
            <a:r>
              <a:rPr lang="en-AU" dirty="0">
                <a:hlinkClick r:id="rId3"/>
              </a:rPr>
              <a:t>https://</a:t>
            </a:r>
            <a:r>
              <a:rPr lang="en-AU" dirty="0" smtClean="0">
                <a:hlinkClick r:id="rId3"/>
              </a:rPr>
              <a:t>raw.githubusercontent.com/eneko/data-repository/master/data/words.txt</a:t>
            </a:r>
            <a:endParaRPr lang="en-AU" dirty="0" smtClean="0"/>
          </a:p>
          <a:p>
            <a:pPr marL="0" indent="0">
              <a:buNone/>
            </a:pPr>
            <a:endParaRPr lang="en-AU" dirty="0"/>
          </a:p>
          <a:p>
            <a:pPr marL="0" indent="0">
              <a:buNone/>
            </a:pPr>
            <a:r>
              <a:rPr lang="en-AU" dirty="0" smtClean="0"/>
              <a:t>Attached for your convenience: </a:t>
            </a:r>
            <a:endParaRPr lang="en-AU" dirty="0"/>
          </a:p>
        </p:txBody>
      </p:sp>
      <p:graphicFrame>
        <p:nvGraphicFramePr>
          <p:cNvPr id="4" name="Object 3"/>
          <p:cNvGraphicFramePr>
            <a:graphicFrameLocks noChangeAspect="1"/>
          </p:cNvGraphicFramePr>
          <p:nvPr>
            <p:extLst>
              <p:ext uri="{D42A27DB-BD31-4B8C-83A1-F6EECF244321}">
                <p14:modId xmlns:p14="http://schemas.microsoft.com/office/powerpoint/2010/main" val="2231161961"/>
              </p:ext>
            </p:extLst>
          </p:nvPr>
        </p:nvGraphicFramePr>
        <p:xfrm>
          <a:off x="5745910" y="5037258"/>
          <a:ext cx="787400" cy="482600"/>
        </p:xfrm>
        <a:graphic>
          <a:graphicData uri="http://schemas.openxmlformats.org/presentationml/2006/ole">
            <mc:AlternateContent xmlns:mc="http://schemas.openxmlformats.org/markup-compatibility/2006">
              <mc:Choice xmlns:v="urn:schemas-microsoft-com:vml" Requires="v">
                <p:oleObj spid="_x0000_s3113" name="Packager Shell Object" showAsIcon="1" r:id="rId4" imgW="786960" imgH="482400" progId="Package">
                  <p:embed/>
                </p:oleObj>
              </mc:Choice>
              <mc:Fallback>
                <p:oleObj name="Packager Shell Object" showAsIcon="1" r:id="rId4" imgW="786960" imgH="482400" progId="Package">
                  <p:embed/>
                  <p:pic>
                    <p:nvPicPr>
                      <p:cNvPr id="0" name=""/>
                      <p:cNvPicPr/>
                      <p:nvPr/>
                    </p:nvPicPr>
                    <p:blipFill>
                      <a:blip r:embed="rId5"/>
                      <a:stretch>
                        <a:fillRect/>
                      </a:stretch>
                    </p:blipFill>
                    <p:spPr>
                      <a:xfrm>
                        <a:off x="5745910" y="5037258"/>
                        <a:ext cx="787400" cy="482600"/>
                      </a:xfrm>
                      <a:prstGeom prst="rect">
                        <a:avLst/>
                      </a:prstGeom>
                    </p:spPr>
                  </p:pic>
                </p:oleObj>
              </mc:Fallback>
            </mc:AlternateContent>
          </a:graphicData>
        </a:graphic>
      </p:graphicFrame>
      <p:sp>
        <p:nvSpPr>
          <p:cNvPr id="5" name="Slide Number Placeholder 4"/>
          <p:cNvSpPr>
            <a:spLocks noGrp="1"/>
          </p:cNvSpPr>
          <p:nvPr>
            <p:ph type="sldNum" sz="quarter" idx="12"/>
          </p:nvPr>
        </p:nvSpPr>
        <p:spPr/>
        <p:txBody>
          <a:bodyPr/>
          <a:lstStyle/>
          <a:p>
            <a:fld id="{75856035-CAFF-4FF9-851C-C2B1C2F56CC2}" type="slidenum">
              <a:rPr lang="en-AU" smtClean="0"/>
              <a:t>84</a:t>
            </a:fld>
            <a:endParaRPr lang="en-AU"/>
          </a:p>
        </p:txBody>
      </p:sp>
      <p:sp>
        <p:nvSpPr>
          <p:cNvPr id="6" name="Oval 5">
            <a:hlinkClick r:id="rId6"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7" action="ppaction://hlinksldjump"/>
          </p:cNvPr>
          <p:cNvSpPr/>
          <p:nvPr/>
        </p:nvSpPr>
        <p:spPr>
          <a:xfrm>
            <a:off x="1472260" y="6090246"/>
            <a:ext cx="655607" cy="655607"/>
          </a:xfrm>
          <a:prstGeom prst="ellipse">
            <a:avLst/>
          </a:prstGeom>
          <a:gradFill flip="none" rotWithShape="1">
            <a:gsLst>
              <a:gs pos="64000">
                <a:schemeClr val="accent2">
                  <a:lumMod val="50000"/>
                </a:schemeClr>
              </a:gs>
              <a:gs pos="74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8"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9"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10"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7900517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Going after big text files</a:t>
            </a:r>
          </a:p>
        </p:txBody>
      </p:sp>
      <p:sp>
        <p:nvSpPr>
          <p:cNvPr id="3" name="Content Placeholder 2"/>
          <p:cNvSpPr>
            <a:spLocks noGrp="1"/>
          </p:cNvSpPr>
          <p:nvPr>
            <p:ph idx="1"/>
          </p:nvPr>
        </p:nvSpPr>
        <p:spPr/>
        <p:txBody>
          <a:bodyPr/>
          <a:lstStyle/>
          <a:p>
            <a:pPr marL="0" indent="0">
              <a:buNone/>
            </a:pPr>
            <a:r>
              <a:rPr lang="en-AU" dirty="0" smtClean="0"/>
              <a:t>To do this, you need two things.</a:t>
            </a:r>
          </a:p>
          <a:p>
            <a:pPr marL="0" indent="0">
              <a:buNone/>
            </a:pPr>
            <a:endParaRPr lang="en-AU" dirty="0"/>
          </a:p>
          <a:p>
            <a:pPr marL="0" indent="0">
              <a:buNone/>
            </a:pPr>
            <a:r>
              <a:rPr lang="en-AU" dirty="0" smtClean="0"/>
              <a:t>Second, you need </a:t>
            </a:r>
            <a:r>
              <a:rPr lang="en-AU" b="1" dirty="0" smtClean="0"/>
              <a:t>Notepad++</a:t>
            </a:r>
            <a:r>
              <a:rPr lang="en-AU" dirty="0" smtClean="0"/>
              <a:t>. It’s open source and free. And I don’t mean “free but you have to look at ads and hand over your data”. You don’t even need an email address to download it – simply go here:</a:t>
            </a:r>
          </a:p>
          <a:p>
            <a:pPr marL="0" indent="0">
              <a:buNone/>
            </a:pPr>
            <a:endParaRPr lang="en-AU" dirty="0"/>
          </a:p>
          <a:p>
            <a:pPr marL="0" indent="0">
              <a:buNone/>
            </a:pPr>
            <a:r>
              <a:rPr lang="en-AU" dirty="0">
                <a:hlinkClick r:id="rId2"/>
              </a:rPr>
              <a:t>https://notepad-plus-plus.org/downloads</a:t>
            </a:r>
            <a:r>
              <a:rPr lang="en-AU" dirty="0" smtClean="0">
                <a:hlinkClick r:id="rId2"/>
              </a:rPr>
              <a:t>/</a:t>
            </a:r>
            <a:endParaRPr lang="en-AU" dirty="0" smtClean="0"/>
          </a:p>
          <a:p>
            <a:pPr marL="0" indent="0">
              <a:buNone/>
            </a:pPr>
            <a:endParaRPr lang="en-AU" dirty="0"/>
          </a:p>
          <a:p>
            <a:pPr marL="0" indent="0">
              <a:buNone/>
            </a:pPr>
            <a:r>
              <a:rPr lang="en-AU" dirty="0" smtClean="0"/>
              <a:t>If you need help installing it, do your own research here.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85</a:t>
            </a:fld>
            <a:endParaRPr lang="en-AU"/>
          </a:p>
        </p:txBody>
      </p:sp>
      <p:sp>
        <p:nvSpPr>
          <p:cNvPr id="5" name="Oval 4">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4" action="ppaction://hlinksldjump"/>
          </p:cNvPr>
          <p:cNvSpPr/>
          <p:nvPr/>
        </p:nvSpPr>
        <p:spPr>
          <a:xfrm>
            <a:off x="1472260" y="6090246"/>
            <a:ext cx="655607" cy="655607"/>
          </a:xfrm>
          <a:prstGeom prst="ellipse">
            <a:avLst/>
          </a:prstGeom>
          <a:gradFill flip="none" rotWithShape="1">
            <a:gsLst>
              <a:gs pos="68000">
                <a:schemeClr val="accent2">
                  <a:lumMod val="50000"/>
                </a:schemeClr>
              </a:gs>
              <a:gs pos="78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6988389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Notepad++</a:t>
            </a:r>
            <a:endParaRPr lang="en-AU" dirty="0"/>
          </a:p>
        </p:txBody>
      </p:sp>
      <p:sp>
        <p:nvSpPr>
          <p:cNvPr id="3" name="Content Placeholder 2"/>
          <p:cNvSpPr>
            <a:spLocks noGrp="1"/>
          </p:cNvSpPr>
          <p:nvPr>
            <p:ph idx="1"/>
          </p:nvPr>
        </p:nvSpPr>
        <p:spPr/>
        <p:txBody>
          <a:bodyPr/>
          <a:lstStyle/>
          <a:p>
            <a:pPr marL="0" indent="0">
              <a:buNone/>
            </a:pPr>
            <a:r>
              <a:rPr lang="en-AU" dirty="0" smtClean="0"/>
              <a:t>With our two things, simply open the dictionary text file in </a:t>
            </a:r>
            <a:r>
              <a:rPr lang="en-AU" b="1" dirty="0" smtClean="0"/>
              <a:t>Notepad++</a:t>
            </a:r>
            <a:r>
              <a:rPr lang="en-AU" dirty="0" smtClean="0"/>
              <a:t>.</a:t>
            </a:r>
          </a:p>
          <a:p>
            <a:pPr marL="0" indent="0">
              <a:buNone/>
            </a:pPr>
            <a:endParaRPr lang="en-AU" dirty="0"/>
          </a:p>
          <a:p>
            <a:pPr marL="0" indent="0">
              <a:buNone/>
            </a:pPr>
            <a:endParaRPr lang="en-AU"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56935" y="2316012"/>
            <a:ext cx="6849705" cy="3710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75856035-CAFF-4FF9-851C-C2B1C2F56CC2}" type="slidenum">
              <a:rPr lang="en-AU" smtClean="0"/>
              <a:t>86</a:t>
            </a:fld>
            <a:endParaRPr lang="en-AU"/>
          </a:p>
        </p:txBody>
      </p:sp>
      <p:sp>
        <p:nvSpPr>
          <p:cNvPr id="6" name="Oval 5">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4" action="ppaction://hlinksldjump"/>
          </p:cNvPr>
          <p:cNvSpPr/>
          <p:nvPr/>
        </p:nvSpPr>
        <p:spPr>
          <a:xfrm>
            <a:off x="1472260" y="6090246"/>
            <a:ext cx="655607" cy="655607"/>
          </a:xfrm>
          <a:prstGeom prst="ellipse">
            <a:avLst/>
          </a:prstGeom>
          <a:gradFill flip="none" rotWithShape="1">
            <a:gsLst>
              <a:gs pos="72000">
                <a:schemeClr val="accent2">
                  <a:lumMod val="50000"/>
                </a:schemeClr>
              </a:gs>
              <a:gs pos="82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5397854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RegEx</a:t>
            </a:r>
            <a:r>
              <a:rPr lang="en-AU" dirty="0" smtClean="0"/>
              <a:t> in Notepad++</a:t>
            </a:r>
            <a:endParaRPr lang="en-AU" dirty="0"/>
          </a:p>
        </p:txBody>
      </p:sp>
      <p:sp>
        <p:nvSpPr>
          <p:cNvPr id="3" name="Content Placeholder 2"/>
          <p:cNvSpPr>
            <a:spLocks noGrp="1"/>
          </p:cNvSpPr>
          <p:nvPr>
            <p:ph idx="1"/>
          </p:nvPr>
        </p:nvSpPr>
        <p:spPr/>
        <p:txBody>
          <a:bodyPr/>
          <a:lstStyle/>
          <a:p>
            <a:pPr marL="0" indent="0">
              <a:buNone/>
            </a:pPr>
            <a:r>
              <a:rPr lang="en-AU" dirty="0" smtClean="0"/>
              <a:t>Like many programs, </a:t>
            </a:r>
            <a:r>
              <a:rPr lang="en-AU" b="1" dirty="0" smtClean="0"/>
              <a:t>Ctrl-F</a:t>
            </a:r>
            <a:r>
              <a:rPr lang="en-AU" dirty="0" smtClean="0"/>
              <a:t> (or </a:t>
            </a:r>
            <a:r>
              <a:rPr lang="en-AU" b="1" dirty="0" err="1" smtClean="0"/>
              <a:t>Cmd</a:t>
            </a:r>
            <a:r>
              <a:rPr lang="en-AU" b="1" dirty="0" smtClean="0"/>
              <a:t>-F</a:t>
            </a:r>
            <a:r>
              <a:rPr lang="en-AU" dirty="0" smtClean="0"/>
              <a:t> on Mac) brings up the Find tool.</a:t>
            </a:r>
          </a:p>
          <a:p>
            <a:pPr marL="0" indent="0">
              <a:buNone/>
            </a:pPr>
            <a:endParaRPr lang="en-AU" dirty="0"/>
          </a:p>
          <a:p>
            <a:pPr marL="0" indent="0">
              <a:buNone/>
            </a:pPr>
            <a:r>
              <a:rPr lang="en-AU" dirty="0" smtClean="0"/>
              <a:t>Unlike every program, you can </a:t>
            </a:r>
            <a:br>
              <a:rPr lang="en-AU" dirty="0" smtClean="0"/>
            </a:br>
            <a:r>
              <a:rPr lang="en-AU" dirty="0" smtClean="0"/>
              <a:t>search for Regular Expressions.</a:t>
            </a:r>
          </a:p>
          <a:p>
            <a:pPr marL="0" indent="0">
              <a:buNone/>
            </a:pPr>
            <a:endParaRPr lang="en-AU" dirty="0"/>
          </a:p>
          <a:p>
            <a:pPr marL="0" indent="0">
              <a:buNone/>
            </a:pPr>
            <a:r>
              <a:rPr lang="en-AU" dirty="0" smtClean="0"/>
              <a:t>Simply select </a:t>
            </a:r>
            <a:r>
              <a:rPr lang="en-AU" b="1" dirty="0" smtClean="0"/>
              <a:t>Regular Expressions</a:t>
            </a:r>
            <a:r>
              <a:rPr lang="en-AU" dirty="0" smtClean="0"/>
              <a:t/>
            </a:r>
            <a:br>
              <a:rPr lang="en-AU" dirty="0" smtClean="0"/>
            </a:br>
            <a:r>
              <a:rPr lang="en-AU" dirty="0" smtClean="0"/>
              <a:t>from </a:t>
            </a:r>
            <a:r>
              <a:rPr lang="en-AU" b="1" dirty="0" smtClean="0"/>
              <a:t>Search Mode</a:t>
            </a:r>
            <a:r>
              <a:rPr lang="en-AU" dirty="0" smtClean="0"/>
              <a:t>. Then you can</a:t>
            </a:r>
            <a:br>
              <a:rPr lang="en-AU" dirty="0" smtClean="0"/>
            </a:br>
            <a:r>
              <a:rPr lang="en-AU" dirty="0" smtClean="0"/>
              <a:t>enter Regex into the search bar.</a:t>
            </a:r>
          </a:p>
          <a:p>
            <a:pPr marL="0" indent="0">
              <a:buNone/>
            </a:pPr>
            <a:endParaRPr lang="en-AU" dirty="0"/>
          </a:p>
          <a:p>
            <a:pPr marL="0" indent="0">
              <a:buNone/>
            </a:pPr>
            <a:endParaRPr lang="en-A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7027" y="2582804"/>
            <a:ext cx="5476875" cy="3400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75856035-CAFF-4FF9-851C-C2B1C2F56CC2}" type="slidenum">
              <a:rPr lang="en-AU" smtClean="0"/>
              <a:t>87</a:t>
            </a:fld>
            <a:endParaRPr lang="en-AU"/>
          </a:p>
        </p:txBody>
      </p:sp>
      <p:sp>
        <p:nvSpPr>
          <p:cNvPr id="6" name="Oval 5">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4" action="ppaction://hlinksldjump"/>
          </p:cNvPr>
          <p:cNvSpPr/>
          <p:nvPr/>
        </p:nvSpPr>
        <p:spPr>
          <a:xfrm>
            <a:off x="1472260" y="6090246"/>
            <a:ext cx="655607" cy="655607"/>
          </a:xfrm>
          <a:prstGeom prst="ellipse">
            <a:avLst/>
          </a:prstGeom>
          <a:gradFill flip="none" rotWithShape="1">
            <a:gsLst>
              <a:gs pos="76000">
                <a:schemeClr val="accent2">
                  <a:lumMod val="50000"/>
                </a:schemeClr>
              </a:gs>
              <a:gs pos="86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0467337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3.3 – Finding some negatives</a:t>
            </a:r>
            <a:endParaRPr lang="en-AU" dirty="0"/>
          </a:p>
        </p:txBody>
      </p:sp>
      <p:sp>
        <p:nvSpPr>
          <p:cNvPr id="3" name="Content Placeholder 2"/>
          <p:cNvSpPr>
            <a:spLocks noGrp="1"/>
          </p:cNvSpPr>
          <p:nvPr>
            <p:ph idx="1"/>
          </p:nvPr>
        </p:nvSpPr>
        <p:spPr/>
        <p:txBody>
          <a:bodyPr/>
          <a:lstStyle/>
          <a:p>
            <a:pPr marL="0" indent="0">
              <a:buNone/>
            </a:pPr>
            <a:r>
              <a:rPr lang="en-AU" dirty="0" smtClean="0"/>
              <a:t>Find all the words that start with “non” and end with “y” – for example, </a:t>
            </a:r>
            <a:r>
              <a:rPr lang="en-AU" i="1" dirty="0" err="1" smtClean="0"/>
              <a:t>noncompetency</a:t>
            </a:r>
            <a:r>
              <a:rPr lang="en-AU" dirty="0" smtClean="0"/>
              <a:t>.</a:t>
            </a:r>
          </a:p>
          <a:p>
            <a:pPr marL="0" indent="0">
              <a:buNone/>
            </a:pPr>
            <a:endParaRPr lang="en-AU" dirty="0"/>
          </a:p>
          <a:p>
            <a:pPr marL="0" indent="0">
              <a:buNone/>
            </a:pPr>
            <a:r>
              <a:rPr lang="en-AU" dirty="0" smtClean="0"/>
              <a:t>Hint – use the </a:t>
            </a:r>
            <a:r>
              <a:rPr lang="en-AU" b="1" dirty="0" smtClean="0"/>
              <a:t>Find All in Current Document</a:t>
            </a:r>
            <a:r>
              <a:rPr lang="en-AU" dirty="0" smtClean="0"/>
              <a:t> search button.</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88</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80000">
                <a:schemeClr val="accent2">
                  <a:lumMod val="50000"/>
                </a:schemeClr>
              </a:gs>
              <a:gs pos="9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529037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3.3 – Finding some negatives</a:t>
            </a:r>
            <a:endParaRPr lang="en-AU" dirty="0"/>
          </a:p>
        </p:txBody>
      </p:sp>
      <p:sp>
        <p:nvSpPr>
          <p:cNvPr id="3" name="Content Placeholder 2"/>
          <p:cNvSpPr>
            <a:spLocks noGrp="1"/>
          </p:cNvSpPr>
          <p:nvPr>
            <p:ph idx="1"/>
          </p:nvPr>
        </p:nvSpPr>
        <p:spPr/>
        <p:txBody>
          <a:bodyPr/>
          <a:lstStyle/>
          <a:p>
            <a:pPr marL="0" indent="0">
              <a:buNone/>
            </a:pPr>
            <a:r>
              <a:rPr lang="en-AU" dirty="0" smtClean="0"/>
              <a:t>Answers are on the next slide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89</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84000">
                <a:schemeClr val="accent2">
                  <a:lumMod val="50000"/>
                </a:schemeClr>
              </a:gs>
              <a:gs pos="94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2820786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 3.3 – Finding some negatives</a:t>
            </a:r>
            <a:endParaRPr lang="en-AU" dirty="0"/>
          </a:p>
        </p:txBody>
      </p:sp>
      <p:sp>
        <p:nvSpPr>
          <p:cNvPr id="3" name="Content Placeholder 2"/>
          <p:cNvSpPr>
            <a:spLocks noGrp="1"/>
          </p:cNvSpPr>
          <p:nvPr>
            <p:ph idx="1"/>
          </p:nvPr>
        </p:nvSpPr>
        <p:spPr/>
        <p:txBody>
          <a:bodyPr/>
          <a:lstStyle/>
          <a:p>
            <a:pPr marL="0" indent="0">
              <a:buNone/>
            </a:pPr>
            <a:r>
              <a:rPr lang="en-AU" dirty="0" smtClean="0"/>
              <a:t>Based on what we’ve learned so far, this is how to do that:</a:t>
            </a:r>
          </a:p>
          <a:p>
            <a:pPr marL="0" indent="0">
              <a:buNone/>
            </a:pPr>
            <a:endParaRPr lang="en-AU" dirty="0"/>
          </a:p>
          <a:p>
            <a:pPr marL="0" indent="0">
              <a:buNone/>
            </a:pPr>
            <a:r>
              <a:rPr lang="en-AU" u="sng" dirty="0" smtClean="0"/>
              <a:t>non.*y</a:t>
            </a:r>
            <a:endParaRPr lang="en-AU" dirty="0" smtClean="0"/>
          </a:p>
          <a:p>
            <a:pPr marL="0" indent="0">
              <a:buNone/>
            </a:pPr>
            <a:endParaRPr lang="en-AU" u="sng" dirty="0"/>
          </a:p>
          <a:p>
            <a:pPr marL="0" indent="0">
              <a:buNone/>
            </a:pPr>
            <a:endParaRPr lang="en-A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6974" y="2401648"/>
            <a:ext cx="5476875" cy="3400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75856035-CAFF-4FF9-851C-C2B1C2F56CC2}" type="slidenum">
              <a:rPr lang="en-AU" smtClean="0"/>
              <a:t>90</a:t>
            </a:fld>
            <a:endParaRPr lang="en-AU"/>
          </a:p>
        </p:txBody>
      </p:sp>
      <p:sp>
        <p:nvSpPr>
          <p:cNvPr id="6" name="Oval 5">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4" action="ppaction://hlinksldjump"/>
          </p:cNvPr>
          <p:cNvSpPr/>
          <p:nvPr/>
        </p:nvSpPr>
        <p:spPr>
          <a:xfrm>
            <a:off x="1472260" y="6090246"/>
            <a:ext cx="655607" cy="655607"/>
          </a:xfrm>
          <a:prstGeom prst="ellipse">
            <a:avLst/>
          </a:prstGeom>
          <a:gradFill flip="none" rotWithShape="1">
            <a:gsLst>
              <a:gs pos="88000">
                <a:schemeClr val="accent2">
                  <a:lumMod val="50000"/>
                </a:schemeClr>
              </a:gs>
              <a:gs pos="98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5"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9" name="Oval 8">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0005703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3.3 – Finding some negatives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But… uh oh…</a:t>
            </a:r>
          </a:p>
          <a:p>
            <a:pPr marL="0" indent="0">
              <a:buNone/>
            </a:pPr>
            <a:endParaRPr lang="en-AU" dirty="0"/>
          </a:p>
          <a:p>
            <a:pPr marL="0" indent="0">
              <a:buNone/>
            </a:pPr>
            <a:r>
              <a:rPr lang="en-AU" dirty="0" smtClean="0"/>
              <a:t>Did it work? Absolutely – it found all the words starting with “non” and ending in “y”. It also found </a:t>
            </a:r>
            <a:r>
              <a:rPr lang="en-AU" i="1" dirty="0" smtClean="0"/>
              <a:t>other</a:t>
            </a:r>
            <a:r>
              <a:rPr lang="en-AU" dirty="0" smtClean="0"/>
              <a:t> things, like:</a:t>
            </a:r>
          </a:p>
          <a:p>
            <a:r>
              <a:rPr lang="en-AU" dirty="0" smtClean="0"/>
              <a:t>ca</a:t>
            </a:r>
            <a:r>
              <a:rPr lang="en-AU" b="1" dirty="0" smtClean="0"/>
              <a:t>non</a:t>
            </a:r>
            <a:r>
              <a:rPr lang="en-AU" dirty="0" smtClean="0"/>
              <a:t>r</a:t>
            </a:r>
            <a:r>
              <a:rPr lang="en-AU" b="1" dirty="0" smtClean="0"/>
              <a:t>y</a:t>
            </a:r>
          </a:p>
          <a:p>
            <a:r>
              <a:rPr lang="en-AU" b="1" dirty="0" err="1" smtClean="0"/>
              <a:t>non</a:t>
            </a:r>
            <a:r>
              <a:rPr lang="en-AU" dirty="0" err="1" smtClean="0"/>
              <a:t>cop</a:t>
            </a:r>
            <a:r>
              <a:rPr lang="en-AU" b="1" dirty="0" err="1" smtClean="0"/>
              <a:t>y</a:t>
            </a:r>
            <a:r>
              <a:rPr lang="en-AU" dirty="0" err="1" smtClean="0"/>
              <a:t>ing</a:t>
            </a:r>
            <a:endParaRPr lang="en-AU" dirty="0" smtClean="0"/>
          </a:p>
          <a:p>
            <a:r>
              <a:rPr lang="en-AU" dirty="0" smtClean="0"/>
              <a:t>sy</a:t>
            </a:r>
            <a:r>
              <a:rPr lang="en-AU" b="1" dirty="0" smtClean="0"/>
              <a:t>nony</a:t>
            </a:r>
            <a:r>
              <a:rPr lang="en-AU" dirty="0" smtClean="0"/>
              <a:t>m</a:t>
            </a:r>
          </a:p>
          <a:p>
            <a:pPr marL="0" indent="0">
              <a:buNone/>
            </a:pPr>
            <a:endParaRPr lang="en-AU" dirty="0" smtClean="0"/>
          </a:p>
          <a:p>
            <a:pPr marL="0" indent="0">
              <a:buNone/>
            </a:pPr>
            <a:r>
              <a:rPr lang="en-AU" dirty="0" smtClean="0"/>
              <a:t>So it worked, but not perfectly. We’ll come back to this as we learn more.</a:t>
            </a:r>
          </a:p>
          <a:p>
            <a:pPr marL="0" indent="0">
              <a:buNone/>
            </a:pPr>
            <a:endParaRPr lang="en-AU" dirty="0" smtClean="0"/>
          </a:p>
          <a:p>
            <a:pPr marL="0" indent="0">
              <a:buNone/>
            </a:pPr>
            <a:endParaRPr lang="en-AU" u="sng"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91</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92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2651723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Module 3 review</a:t>
            </a:r>
            <a:endParaRPr lang="en-AU" dirty="0"/>
          </a:p>
        </p:txBody>
      </p:sp>
      <p:sp>
        <p:nvSpPr>
          <p:cNvPr id="3" name="Content Placeholder 2"/>
          <p:cNvSpPr>
            <a:spLocks noGrp="1"/>
          </p:cNvSpPr>
          <p:nvPr>
            <p:ph idx="1"/>
          </p:nvPr>
        </p:nvSpPr>
        <p:spPr/>
        <p:txBody>
          <a:bodyPr/>
          <a:lstStyle/>
          <a:p>
            <a:pPr marL="114300" indent="0">
              <a:buNone/>
            </a:pPr>
            <a:r>
              <a:rPr lang="en-AU" dirty="0" smtClean="0"/>
              <a:t>You’ve explored three tools for using Regular Expressions:</a:t>
            </a:r>
          </a:p>
          <a:p>
            <a:r>
              <a:rPr lang="en-AU" dirty="0" err="1" smtClean="0"/>
              <a:t>Regexpal</a:t>
            </a:r>
            <a:endParaRPr lang="en-AU" dirty="0" smtClean="0"/>
          </a:p>
          <a:p>
            <a:r>
              <a:rPr lang="en-AU" dirty="0" err="1" smtClean="0"/>
              <a:t>Cyberchef</a:t>
            </a:r>
            <a:endParaRPr lang="en-AU" dirty="0" smtClean="0"/>
          </a:p>
          <a:p>
            <a:r>
              <a:rPr lang="en-AU" dirty="0" smtClean="0"/>
              <a:t>Notepad++</a:t>
            </a:r>
          </a:p>
          <a:p>
            <a:endParaRPr lang="en-AU" dirty="0"/>
          </a:p>
          <a:p>
            <a:pPr marL="114300" indent="0">
              <a:buNone/>
            </a:pPr>
            <a:r>
              <a:rPr lang="en-AU" dirty="0" smtClean="0"/>
              <a:t>You also have a dictionary text file, which is very useful for cheating at crosswords.</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92</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96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2913913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Module 4 teaser</a:t>
            </a:r>
            <a:endParaRPr lang="en-AU" dirty="0"/>
          </a:p>
        </p:txBody>
      </p:sp>
      <p:sp>
        <p:nvSpPr>
          <p:cNvPr id="3" name="Content Placeholder 2"/>
          <p:cNvSpPr>
            <a:spLocks noGrp="1"/>
          </p:cNvSpPr>
          <p:nvPr>
            <p:ph idx="1"/>
          </p:nvPr>
        </p:nvSpPr>
        <p:spPr/>
        <p:txBody>
          <a:bodyPr/>
          <a:lstStyle/>
          <a:p>
            <a:pPr marL="114300" indent="0">
              <a:buNone/>
            </a:pPr>
            <a:r>
              <a:rPr lang="en-AU" dirty="0" smtClean="0"/>
              <a:t>So far, we’ve only been able to write simple expressions. They’re powerful, but still incredibly limited.</a:t>
            </a:r>
          </a:p>
          <a:p>
            <a:pPr marL="114300" indent="0">
              <a:buNone/>
            </a:pPr>
            <a:endParaRPr lang="en-AU" dirty="0"/>
          </a:p>
          <a:p>
            <a:pPr marL="114300" indent="0">
              <a:buNone/>
            </a:pPr>
            <a:r>
              <a:rPr lang="en-AU" dirty="0" smtClean="0"/>
              <a:t>Next module, you’ll learn lots of ways to narrow down your expressions, better finding what you’re looking for and excluding what you’re not.</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93</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98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449339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More Flexibility in Regular Expressions</a:t>
            </a:r>
            <a:endParaRPr lang="en-AU" dirty="0"/>
          </a:p>
        </p:txBody>
      </p:sp>
      <p:sp>
        <p:nvSpPr>
          <p:cNvPr id="3" name="Text Placeholder 2"/>
          <p:cNvSpPr>
            <a:spLocks noGrp="1"/>
          </p:cNvSpPr>
          <p:nvPr>
            <p:ph type="body" idx="1"/>
          </p:nvPr>
        </p:nvSpPr>
        <p:spPr/>
        <p:txBody>
          <a:bodyPr/>
          <a:lstStyle/>
          <a:p>
            <a:r>
              <a:rPr lang="en-AU" dirty="0" smtClean="0"/>
              <a:t>Using Regular Expressions – Module 4</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94</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62906718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[Square Brackets] - ranges</a:t>
            </a:r>
            <a:endParaRPr lang="en-AU" dirty="0"/>
          </a:p>
        </p:txBody>
      </p:sp>
      <p:sp>
        <p:nvSpPr>
          <p:cNvPr id="3" name="Content Placeholder 2"/>
          <p:cNvSpPr>
            <a:spLocks noGrp="1"/>
          </p:cNvSpPr>
          <p:nvPr>
            <p:ph idx="1"/>
          </p:nvPr>
        </p:nvSpPr>
        <p:spPr/>
        <p:txBody>
          <a:bodyPr/>
          <a:lstStyle/>
          <a:p>
            <a:pPr marL="0" indent="0">
              <a:buNone/>
            </a:pPr>
            <a:r>
              <a:rPr lang="en-AU" dirty="0" smtClean="0"/>
              <a:t>Say you want to match a number between 3 and 6, inclusive.</a:t>
            </a:r>
          </a:p>
          <a:p>
            <a:pPr marL="0" indent="0">
              <a:buNone/>
            </a:pPr>
            <a:endParaRPr lang="en-AU" dirty="0"/>
          </a:p>
          <a:p>
            <a:pPr marL="0" indent="0">
              <a:buNone/>
            </a:pPr>
            <a:r>
              <a:rPr lang="en-AU" dirty="0" smtClean="0"/>
              <a:t>With the tools we’ve covered so far, you might write: </a:t>
            </a:r>
            <a:r>
              <a:rPr lang="en-AU" u="sng" dirty="0" smtClean="0"/>
              <a:t>3?4?5?6?</a:t>
            </a:r>
            <a:endParaRPr lang="en-AU" dirty="0" smtClean="0"/>
          </a:p>
          <a:p>
            <a:pPr marL="0" indent="0">
              <a:buNone/>
            </a:pPr>
            <a:endParaRPr lang="en-AU" dirty="0"/>
          </a:p>
          <a:p>
            <a:pPr marL="0" indent="0">
              <a:buNone/>
            </a:pPr>
            <a:r>
              <a:rPr lang="en-AU" dirty="0" smtClean="0"/>
              <a:t>Why is this less than ideal? For one, it’ll match other stuff, like 35. For another, it looks clunky. If you want to match any letter between B and R, you’d be typing for far too long.</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95</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2000">
                <a:schemeClr val="accent2">
                  <a:lumMod val="50000"/>
                </a:schemeClr>
              </a:gs>
              <a:gs pos="10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33862525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[Square Brackets] - ranges</a:t>
            </a:r>
            <a:endParaRPr lang="en-AU" dirty="0"/>
          </a:p>
        </p:txBody>
      </p:sp>
      <p:sp>
        <p:nvSpPr>
          <p:cNvPr id="3" name="Content Placeholder 2"/>
          <p:cNvSpPr>
            <a:spLocks noGrp="1"/>
          </p:cNvSpPr>
          <p:nvPr>
            <p:ph idx="1"/>
          </p:nvPr>
        </p:nvSpPr>
        <p:spPr/>
        <p:txBody>
          <a:bodyPr/>
          <a:lstStyle/>
          <a:p>
            <a:pPr marL="0" indent="0">
              <a:buNone/>
            </a:pPr>
            <a:r>
              <a:rPr lang="en-AU" dirty="0" smtClean="0"/>
              <a:t>The better approach is to use square brackets and a hyphen. To match 3 through 6, you’d type:</a:t>
            </a:r>
          </a:p>
          <a:p>
            <a:pPr marL="0" indent="0">
              <a:buNone/>
            </a:pPr>
            <a:endParaRPr lang="en-AU" dirty="0"/>
          </a:p>
          <a:p>
            <a:pPr marL="0" indent="0">
              <a:buNone/>
            </a:pPr>
            <a:r>
              <a:rPr lang="en-AU" u="sng" dirty="0" smtClean="0"/>
              <a:t>[3-6]</a:t>
            </a:r>
            <a:endParaRPr lang="en-AU" dirty="0" smtClean="0"/>
          </a:p>
          <a:p>
            <a:pPr marL="0" indent="0">
              <a:buNone/>
            </a:pPr>
            <a:endParaRPr lang="en-AU" u="sng" dirty="0"/>
          </a:p>
          <a:p>
            <a:pPr marL="0" indent="0">
              <a:buNone/>
            </a:pPr>
            <a:r>
              <a:rPr lang="en-AU" dirty="0" smtClean="0"/>
              <a:t>That matches on a single digit – either 3, 4, 5 or 6.</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96</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4000">
                <a:schemeClr val="accent2">
                  <a:lumMod val="50000"/>
                </a:schemeClr>
              </a:gs>
              <a:gs pos="12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35665387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4.1 - Ranges</a:t>
            </a:r>
            <a:endParaRPr lang="en-AU" dirty="0"/>
          </a:p>
        </p:txBody>
      </p:sp>
      <p:sp>
        <p:nvSpPr>
          <p:cNvPr id="3" name="Content Placeholder 2"/>
          <p:cNvSpPr>
            <a:spLocks noGrp="1"/>
          </p:cNvSpPr>
          <p:nvPr>
            <p:ph idx="1"/>
          </p:nvPr>
        </p:nvSpPr>
        <p:spPr/>
        <p:txBody>
          <a:bodyPr/>
          <a:lstStyle/>
          <a:p>
            <a:pPr marL="0" indent="0">
              <a:buNone/>
            </a:pPr>
            <a:r>
              <a:rPr lang="en-AU" dirty="0" smtClean="0"/>
              <a:t>Write expressions using ranges that match the following:</a:t>
            </a:r>
          </a:p>
          <a:p>
            <a:r>
              <a:rPr lang="en-AU" dirty="0" smtClean="0"/>
              <a:t>Numbers between 0 and 4</a:t>
            </a:r>
          </a:p>
          <a:p>
            <a:r>
              <a:rPr lang="en-AU" dirty="0" smtClean="0"/>
              <a:t>Numbers between 6 and 9</a:t>
            </a:r>
          </a:p>
          <a:p>
            <a:r>
              <a:rPr lang="en-AU" dirty="0" smtClean="0"/>
              <a:t>Letters between F and P (capitals)</a:t>
            </a:r>
          </a:p>
          <a:p>
            <a:r>
              <a:rPr lang="en-AU" dirty="0" smtClean="0"/>
              <a:t>Letters between d and j (lower case)</a:t>
            </a:r>
          </a:p>
          <a:p>
            <a:pPr marL="0" indent="0">
              <a:buNone/>
            </a:pPr>
            <a:endParaRPr lang="en-AU" dirty="0"/>
          </a:p>
          <a:p>
            <a:pPr marL="0" indent="0">
              <a:buNone/>
            </a:pPr>
            <a:r>
              <a:rPr lang="en-AU" dirty="0" smtClean="0"/>
              <a:t>Test your answers in </a:t>
            </a:r>
            <a:r>
              <a:rPr lang="en-AU" dirty="0" err="1" smtClean="0"/>
              <a:t>RegexPal</a:t>
            </a:r>
            <a:r>
              <a:rPr lang="en-AU" dirty="0" smtClean="0"/>
              <a:t>, </a:t>
            </a:r>
            <a:r>
              <a:rPr lang="en-AU" dirty="0" err="1" smtClean="0"/>
              <a:t>Cyberchef</a:t>
            </a:r>
            <a:r>
              <a:rPr lang="en-AU" dirty="0" smtClean="0"/>
              <a:t> or Notepad++</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97</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6000">
                <a:schemeClr val="accent2">
                  <a:lumMod val="50000"/>
                </a:schemeClr>
              </a:gs>
              <a:gs pos="15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7801352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Exercise 4.1 - Ranges</a:t>
            </a:r>
          </a:p>
        </p:txBody>
      </p:sp>
      <p:sp>
        <p:nvSpPr>
          <p:cNvPr id="3" name="Content Placeholder 2"/>
          <p:cNvSpPr>
            <a:spLocks noGrp="1"/>
          </p:cNvSpPr>
          <p:nvPr>
            <p:ph idx="1"/>
          </p:nvPr>
        </p:nvSpPr>
        <p:spPr/>
        <p:txBody>
          <a:bodyPr>
            <a:normAutofit/>
          </a:bodyPr>
          <a:lstStyle/>
          <a:p>
            <a:pPr marL="0" indent="0">
              <a:buNone/>
            </a:pPr>
            <a:r>
              <a:rPr lang="en-AU" dirty="0" smtClean="0"/>
              <a:t>Answers are on the next slide. If you want some text to </a:t>
            </a:r>
            <a:r>
              <a:rPr lang="en-AU" dirty="0" smtClean="0">
                <a:hlinkClick r:id="rId2"/>
              </a:rPr>
              <a:t>test your answers</a:t>
            </a:r>
            <a:r>
              <a:rPr lang="en-AU" dirty="0" smtClean="0"/>
              <a:t>, take this paragraph from the </a:t>
            </a:r>
            <a:r>
              <a:rPr lang="en-AU" dirty="0" smtClean="0">
                <a:hlinkClick r:id="rId3"/>
              </a:rPr>
              <a:t>Wikipedia article on Australia</a:t>
            </a:r>
            <a:r>
              <a:rPr lang="en-AU" dirty="0" smtClean="0"/>
              <a:t> (accessed 2022-06-29):</a:t>
            </a:r>
          </a:p>
          <a:p>
            <a:pPr marL="0" indent="0">
              <a:buNone/>
            </a:pPr>
            <a:endParaRPr lang="en-AU" dirty="0"/>
          </a:p>
          <a:p>
            <a:pPr marL="0" indent="0">
              <a:buNone/>
            </a:pPr>
            <a:r>
              <a:rPr lang="en-AU" i="1" dirty="0" smtClean="0"/>
              <a:t>“Australia</a:t>
            </a:r>
            <a:r>
              <a:rPr lang="en-AU" i="1" dirty="0"/>
              <a:t>, officially the Commonwealth of Australia, is a sovereign country comprising the mainland of the Australian continent, the island of Tasmania, and numerous smaller islands</a:t>
            </a:r>
            <a:r>
              <a:rPr lang="en-AU" i="1" dirty="0" smtClean="0"/>
              <a:t>. </a:t>
            </a:r>
            <a:r>
              <a:rPr lang="en-AU" i="1" dirty="0"/>
              <a:t>With an area of 7,617,930 square kilometres (2,941,300 </a:t>
            </a:r>
            <a:r>
              <a:rPr lang="en-AU" i="1" dirty="0" err="1"/>
              <a:t>sq</a:t>
            </a:r>
            <a:r>
              <a:rPr lang="en-AU" i="1" dirty="0"/>
              <a:t> mi</a:t>
            </a:r>
            <a:r>
              <a:rPr lang="en-AU" i="1" dirty="0" smtClean="0"/>
              <a:t>), </a:t>
            </a:r>
            <a:r>
              <a:rPr lang="en-AU" i="1" dirty="0"/>
              <a:t>Australia is the largest country by area in Oceania and the world's sixth-largest country</a:t>
            </a:r>
            <a:r>
              <a:rPr lang="en-AU" i="1" dirty="0" smtClean="0"/>
              <a:t>.”</a:t>
            </a:r>
            <a:endParaRPr lang="en-AU" i="1" dirty="0"/>
          </a:p>
        </p:txBody>
      </p:sp>
      <p:sp>
        <p:nvSpPr>
          <p:cNvPr id="4" name="Slide Number Placeholder 3"/>
          <p:cNvSpPr>
            <a:spLocks noGrp="1"/>
          </p:cNvSpPr>
          <p:nvPr>
            <p:ph type="sldNum" sz="quarter" idx="12"/>
          </p:nvPr>
        </p:nvSpPr>
        <p:spPr/>
        <p:txBody>
          <a:bodyPr/>
          <a:lstStyle/>
          <a:p>
            <a:fld id="{75856035-CAFF-4FF9-851C-C2B1C2F56CC2}" type="slidenum">
              <a:rPr lang="en-AU" smtClean="0"/>
              <a:t>98</a:t>
            </a:fld>
            <a:endParaRPr lang="en-AU"/>
          </a:p>
        </p:txBody>
      </p:sp>
      <p:sp>
        <p:nvSpPr>
          <p:cNvPr id="5" name="Oval 4">
            <a:hlinkClick r:id="rId4"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5"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6" action="ppaction://hlinksldjump"/>
          </p:cNvPr>
          <p:cNvSpPr/>
          <p:nvPr/>
        </p:nvSpPr>
        <p:spPr>
          <a:xfrm>
            <a:off x="2150878" y="6090247"/>
            <a:ext cx="655607" cy="655607"/>
          </a:xfrm>
          <a:prstGeom prst="ellipse">
            <a:avLst/>
          </a:prstGeom>
          <a:gradFill flip="none" rotWithShape="1">
            <a:gsLst>
              <a:gs pos="8000">
                <a:schemeClr val="accent2">
                  <a:lumMod val="50000"/>
                </a:schemeClr>
              </a:gs>
              <a:gs pos="17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7"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8"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1933594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Answers 4.1 </a:t>
            </a:r>
            <a:r>
              <a:rPr lang="en-AU" dirty="0"/>
              <a:t>- Ranges</a:t>
            </a:r>
          </a:p>
        </p:txBody>
      </p:sp>
      <p:sp>
        <p:nvSpPr>
          <p:cNvPr id="3" name="Content Placeholder 2"/>
          <p:cNvSpPr>
            <a:spLocks noGrp="1"/>
          </p:cNvSpPr>
          <p:nvPr>
            <p:ph idx="1"/>
          </p:nvPr>
        </p:nvSpPr>
        <p:spPr/>
        <p:txBody>
          <a:bodyPr>
            <a:normAutofit/>
          </a:bodyPr>
          <a:lstStyle/>
          <a:p>
            <a:pPr marL="0" indent="0">
              <a:buNone/>
            </a:pPr>
            <a:r>
              <a:rPr lang="en-AU" dirty="0"/>
              <a:t>Write expressions using ranges that match the following:</a:t>
            </a:r>
          </a:p>
          <a:p>
            <a:r>
              <a:rPr lang="en-AU" dirty="0" smtClean="0"/>
              <a:t>Numbers </a:t>
            </a:r>
            <a:r>
              <a:rPr lang="en-AU" dirty="0"/>
              <a:t>between 0 and </a:t>
            </a:r>
            <a:r>
              <a:rPr lang="en-AU" dirty="0" smtClean="0"/>
              <a:t>4 – </a:t>
            </a:r>
            <a:r>
              <a:rPr lang="en-AU" u="sng" dirty="0" smtClean="0"/>
              <a:t>[0-4]</a:t>
            </a:r>
            <a:endParaRPr lang="en-AU" dirty="0"/>
          </a:p>
          <a:p>
            <a:r>
              <a:rPr lang="en-AU" dirty="0"/>
              <a:t>Numbers between 6 and </a:t>
            </a:r>
            <a:r>
              <a:rPr lang="en-AU" dirty="0" smtClean="0"/>
              <a:t>9 – </a:t>
            </a:r>
            <a:r>
              <a:rPr lang="en-AU" u="sng" dirty="0" smtClean="0"/>
              <a:t>[6-9]</a:t>
            </a:r>
            <a:endParaRPr lang="en-AU" dirty="0"/>
          </a:p>
          <a:p>
            <a:r>
              <a:rPr lang="en-AU" dirty="0"/>
              <a:t>Letters between F and P (capitals</a:t>
            </a:r>
            <a:r>
              <a:rPr lang="en-AU" dirty="0" smtClean="0"/>
              <a:t>) – </a:t>
            </a:r>
            <a:r>
              <a:rPr lang="en-AU" u="sng" dirty="0" smtClean="0"/>
              <a:t>[F-P]</a:t>
            </a:r>
            <a:endParaRPr lang="en-AU" dirty="0"/>
          </a:p>
          <a:p>
            <a:r>
              <a:rPr lang="en-AU" dirty="0"/>
              <a:t>Letters between d and j (lower case</a:t>
            </a:r>
            <a:r>
              <a:rPr lang="en-AU" dirty="0" smtClean="0"/>
              <a:t>) – </a:t>
            </a:r>
            <a:r>
              <a:rPr lang="en-AU" u="sng" dirty="0" smtClean="0"/>
              <a:t>[d-j]</a:t>
            </a:r>
            <a:endParaRPr lang="en-AU" dirty="0"/>
          </a:p>
          <a:p>
            <a:pPr marL="0" indent="0">
              <a:buNone/>
            </a:pPr>
            <a:endParaRPr lang="en-AU" i="1" dirty="0"/>
          </a:p>
        </p:txBody>
      </p:sp>
      <p:sp>
        <p:nvSpPr>
          <p:cNvPr id="4" name="Slide Number Placeholder 3"/>
          <p:cNvSpPr>
            <a:spLocks noGrp="1"/>
          </p:cNvSpPr>
          <p:nvPr>
            <p:ph type="sldNum" sz="quarter" idx="12"/>
          </p:nvPr>
        </p:nvSpPr>
        <p:spPr/>
        <p:txBody>
          <a:bodyPr/>
          <a:lstStyle/>
          <a:p>
            <a:fld id="{75856035-CAFF-4FF9-851C-C2B1C2F56CC2}" type="slidenum">
              <a:rPr lang="en-AU" smtClean="0"/>
              <a:t>99</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0000">
                <a:schemeClr val="accent2">
                  <a:lumMod val="50000"/>
                </a:schemeClr>
              </a:gs>
              <a:gs pos="20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82743340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4.1 </a:t>
            </a:r>
            <a:r>
              <a:rPr lang="en-AU" dirty="0"/>
              <a:t>- Ranges</a:t>
            </a:r>
          </a:p>
        </p:txBody>
      </p:sp>
      <p:sp>
        <p:nvSpPr>
          <p:cNvPr id="3" name="Content Placeholder 2"/>
          <p:cNvSpPr>
            <a:spLocks noGrp="1"/>
          </p:cNvSpPr>
          <p:nvPr>
            <p:ph idx="1"/>
          </p:nvPr>
        </p:nvSpPr>
        <p:spPr/>
        <p:txBody>
          <a:bodyPr>
            <a:normAutofit/>
          </a:bodyPr>
          <a:lstStyle/>
          <a:p>
            <a:pPr marL="0" indent="0">
              <a:buNone/>
            </a:pPr>
            <a:r>
              <a:rPr lang="en-AU" dirty="0" smtClean="0"/>
              <a:t>I didn’t explain how to match ranges of letters, only numbers. Hopefully, you experimented before checking the answers. </a:t>
            </a:r>
          </a:p>
          <a:p>
            <a:pPr marL="0" indent="0">
              <a:buNone/>
            </a:pPr>
            <a:endParaRPr lang="en-AU" dirty="0"/>
          </a:p>
          <a:p>
            <a:pPr marL="0" indent="0">
              <a:buNone/>
            </a:pPr>
            <a:r>
              <a:rPr lang="en-AU" dirty="0" smtClean="0"/>
              <a:t>Ranges are nice and intuitive. With square brackets and two terms separated by a hyphen, it works for both letters and numbers.</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100</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2000">
                <a:schemeClr val="accent2">
                  <a:lumMod val="50000"/>
                </a:schemeClr>
              </a:gs>
              <a:gs pos="22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7533653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4.2 – Experimenting with ranges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Given some test data, what happens when you use the following ranges?</a:t>
            </a:r>
          </a:p>
          <a:p>
            <a:r>
              <a:rPr lang="en-AU" u="sng" dirty="0" smtClean="0"/>
              <a:t>[6-3]</a:t>
            </a:r>
          </a:p>
          <a:p>
            <a:r>
              <a:rPr lang="en-AU" u="sng" dirty="0" smtClean="0"/>
              <a:t>[b-K]</a:t>
            </a:r>
          </a:p>
          <a:p>
            <a:r>
              <a:rPr lang="en-AU" u="sng" dirty="0" smtClean="0"/>
              <a:t>[K-b]</a:t>
            </a:r>
          </a:p>
          <a:p>
            <a:r>
              <a:rPr lang="en-AU" u="sng" dirty="0" smtClean="0"/>
              <a:t>[7-M]</a:t>
            </a:r>
          </a:p>
          <a:p>
            <a:r>
              <a:rPr lang="en-AU" u="sng" dirty="0" smtClean="0"/>
              <a:t>[7-m]</a:t>
            </a:r>
          </a:p>
          <a:p>
            <a:endParaRPr lang="en-AU" u="sng" dirty="0"/>
          </a:p>
          <a:p>
            <a:pPr marL="0" indent="0">
              <a:buNone/>
            </a:pPr>
            <a:r>
              <a:rPr lang="en-AU" dirty="0" smtClean="0"/>
              <a:t>(For this exercise, disable the </a:t>
            </a:r>
            <a:r>
              <a:rPr lang="en-AU" b="1" dirty="0" smtClean="0"/>
              <a:t>Case insensitive</a:t>
            </a:r>
            <a:r>
              <a:rPr lang="en-AU" dirty="0" smtClean="0"/>
              <a:t> checkbox in </a:t>
            </a:r>
            <a:r>
              <a:rPr lang="en-AU" dirty="0" err="1" smtClean="0"/>
              <a:t>Cyberchef</a:t>
            </a:r>
            <a:r>
              <a:rPr lang="en-AU" dirty="0" smtClean="0"/>
              <a:t>)</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101</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4000">
                <a:schemeClr val="accent2">
                  <a:lumMod val="50000"/>
                </a:schemeClr>
              </a:gs>
              <a:gs pos="24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0712351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4.2 – Experimenting with ranges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Answers are on the next slide.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102</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6000">
                <a:schemeClr val="accent2">
                  <a:lumMod val="50000"/>
                </a:schemeClr>
              </a:gs>
              <a:gs pos="26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8188062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Answers 4.2 – Experimenting with ranges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Given some test data, what happens when you use the following ranges?</a:t>
            </a:r>
          </a:p>
          <a:p>
            <a:r>
              <a:rPr lang="en-AU" u="sng" dirty="0" smtClean="0"/>
              <a:t>[6-3]</a:t>
            </a:r>
            <a:r>
              <a:rPr lang="en-AU" dirty="0" smtClean="0"/>
              <a:t> – nothing, this returns an error</a:t>
            </a:r>
            <a:endParaRPr lang="en-AU" u="sng" dirty="0" smtClean="0"/>
          </a:p>
          <a:p>
            <a:r>
              <a:rPr lang="en-AU" u="sng" dirty="0" smtClean="0"/>
              <a:t>[b-K]</a:t>
            </a:r>
            <a:r>
              <a:rPr lang="en-AU" dirty="0" smtClean="0"/>
              <a:t> – nothing, this returns an error</a:t>
            </a:r>
            <a:endParaRPr lang="en-AU" u="sng" dirty="0" smtClean="0"/>
          </a:p>
          <a:p>
            <a:r>
              <a:rPr lang="en-AU" u="sng" dirty="0" smtClean="0"/>
              <a:t>[K-b]</a:t>
            </a:r>
            <a:r>
              <a:rPr lang="en-AU" dirty="0" smtClean="0"/>
              <a:t> – this matches capital letters between K and Z, plus a and b.</a:t>
            </a:r>
            <a:endParaRPr lang="en-AU" u="sng" dirty="0" smtClean="0"/>
          </a:p>
          <a:p>
            <a:r>
              <a:rPr lang="en-AU" u="sng" dirty="0" smtClean="0"/>
              <a:t>[7-M]</a:t>
            </a:r>
            <a:r>
              <a:rPr lang="en-AU" dirty="0" smtClean="0"/>
              <a:t> – this matches numbers 7 through 9, plus capital letters up to M</a:t>
            </a:r>
            <a:endParaRPr lang="en-AU" u="sng" dirty="0" smtClean="0"/>
          </a:p>
          <a:p>
            <a:r>
              <a:rPr lang="en-AU" u="sng" dirty="0" smtClean="0"/>
              <a:t>[7-m]</a:t>
            </a:r>
            <a:r>
              <a:rPr lang="en-AU" dirty="0" smtClean="0"/>
              <a:t> – this matches </a:t>
            </a:r>
            <a:r>
              <a:rPr lang="en-AU" dirty="0"/>
              <a:t>numbers 7 through </a:t>
            </a:r>
            <a:r>
              <a:rPr lang="en-AU" dirty="0" smtClean="0"/>
              <a:t>9, all capital letters, and lower case letters up to m</a:t>
            </a:r>
            <a:endParaRPr lang="en-AU" u="sng" dirty="0" smtClean="0"/>
          </a:p>
          <a:p>
            <a:endParaRPr lang="en-AU" u="sng" dirty="0"/>
          </a:p>
        </p:txBody>
      </p:sp>
      <p:sp>
        <p:nvSpPr>
          <p:cNvPr id="4" name="Slide Number Placeholder 3"/>
          <p:cNvSpPr>
            <a:spLocks noGrp="1"/>
          </p:cNvSpPr>
          <p:nvPr>
            <p:ph type="sldNum" sz="quarter" idx="12"/>
          </p:nvPr>
        </p:nvSpPr>
        <p:spPr/>
        <p:txBody>
          <a:bodyPr/>
          <a:lstStyle/>
          <a:p>
            <a:fld id="{75856035-CAFF-4FF9-851C-C2B1C2F56CC2}" type="slidenum">
              <a:rPr lang="en-AU" smtClean="0"/>
              <a:t>103</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8000">
                <a:schemeClr val="accent2">
                  <a:lumMod val="50000"/>
                </a:schemeClr>
              </a:gs>
              <a:gs pos="28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8826581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Discussion 4.2 – Experimenting with ranges</a:t>
            </a:r>
            <a:endParaRPr lang="en-AU" dirty="0"/>
          </a:p>
        </p:txBody>
      </p:sp>
      <p:sp>
        <p:nvSpPr>
          <p:cNvPr id="3" name="Content Placeholder 2"/>
          <p:cNvSpPr>
            <a:spLocks noGrp="1"/>
          </p:cNvSpPr>
          <p:nvPr>
            <p:ph idx="1"/>
          </p:nvPr>
        </p:nvSpPr>
        <p:spPr/>
        <p:txBody>
          <a:bodyPr>
            <a:normAutofit lnSpcReduction="10000"/>
          </a:bodyPr>
          <a:lstStyle/>
          <a:p>
            <a:pPr marL="0" indent="0">
              <a:buNone/>
            </a:pPr>
            <a:r>
              <a:rPr lang="en-AU" dirty="0" smtClean="0"/>
              <a:t>What’s going on here?</a:t>
            </a:r>
          </a:p>
          <a:p>
            <a:pPr marL="0" indent="0">
              <a:buNone/>
            </a:pPr>
            <a:endParaRPr lang="en-AU" u="sng" dirty="0"/>
          </a:p>
          <a:p>
            <a:pPr marL="0" indent="0">
              <a:buNone/>
            </a:pPr>
            <a:r>
              <a:rPr lang="en-AU" dirty="0" smtClean="0"/>
              <a:t>This is slightly technical and not needed for using Regular Expressions, but some of you might be curious. </a:t>
            </a:r>
          </a:p>
          <a:p>
            <a:pPr marL="0" indent="0">
              <a:buNone/>
            </a:pPr>
            <a:endParaRPr lang="en-AU" dirty="0"/>
          </a:p>
          <a:p>
            <a:pPr marL="0" indent="0">
              <a:buNone/>
            </a:pPr>
            <a:r>
              <a:rPr lang="en-AU" dirty="0" smtClean="0"/>
              <a:t>Every letter, number, punctuation and other symbols you can type each have a </a:t>
            </a:r>
            <a:r>
              <a:rPr lang="en-AU" b="1" dirty="0" smtClean="0"/>
              <a:t>Unicode</a:t>
            </a:r>
            <a:r>
              <a:rPr lang="en-AU" dirty="0" smtClean="0"/>
              <a:t> – a numerical designation. The </a:t>
            </a:r>
            <a:r>
              <a:rPr lang="en-AU" dirty="0" err="1" smtClean="0"/>
              <a:t>unicode</a:t>
            </a:r>
            <a:r>
              <a:rPr lang="en-AU" dirty="0" smtClean="0"/>
              <a:t> for 0 is 48, capital A is 65 and lowercase a is 97.</a:t>
            </a:r>
          </a:p>
          <a:p>
            <a:pPr marL="0" indent="0">
              <a:buNone/>
            </a:pPr>
            <a:endParaRPr lang="en-AU" dirty="0"/>
          </a:p>
          <a:p>
            <a:pPr marL="0" indent="0">
              <a:buNone/>
            </a:pPr>
            <a:r>
              <a:rPr lang="en-AU" dirty="0" smtClean="0"/>
              <a:t>Ranges look for characters with </a:t>
            </a:r>
            <a:r>
              <a:rPr lang="en-AU" dirty="0" err="1" smtClean="0"/>
              <a:t>unicodes</a:t>
            </a:r>
            <a:r>
              <a:rPr lang="en-AU" dirty="0" smtClean="0"/>
              <a:t> between the lowest and the highest. That means </a:t>
            </a:r>
            <a:r>
              <a:rPr lang="en-AU" u="sng" dirty="0" smtClean="0"/>
              <a:t>[#-,]</a:t>
            </a:r>
            <a:r>
              <a:rPr lang="en-AU" dirty="0" smtClean="0"/>
              <a:t> is a valid range, but I don’t recommend using it.</a:t>
            </a:r>
          </a:p>
        </p:txBody>
      </p:sp>
      <p:sp>
        <p:nvSpPr>
          <p:cNvPr id="4" name="Slide Number Placeholder 3"/>
          <p:cNvSpPr>
            <a:spLocks noGrp="1"/>
          </p:cNvSpPr>
          <p:nvPr>
            <p:ph type="sldNum" sz="quarter" idx="12"/>
          </p:nvPr>
        </p:nvSpPr>
        <p:spPr/>
        <p:txBody>
          <a:bodyPr/>
          <a:lstStyle/>
          <a:p>
            <a:fld id="{75856035-CAFF-4FF9-851C-C2B1C2F56CC2}" type="slidenum">
              <a:rPr lang="en-AU" smtClean="0"/>
              <a:t>104</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20000">
                <a:schemeClr val="accent2">
                  <a:lumMod val="50000"/>
                </a:schemeClr>
              </a:gs>
              <a:gs pos="30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0902093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[Square brackets] - lists</a:t>
            </a:r>
            <a:endParaRPr lang="en-AU" dirty="0"/>
          </a:p>
        </p:txBody>
      </p:sp>
      <p:sp>
        <p:nvSpPr>
          <p:cNvPr id="3" name="Content Placeholder 2"/>
          <p:cNvSpPr>
            <a:spLocks noGrp="1"/>
          </p:cNvSpPr>
          <p:nvPr>
            <p:ph idx="1"/>
          </p:nvPr>
        </p:nvSpPr>
        <p:spPr/>
        <p:txBody>
          <a:bodyPr/>
          <a:lstStyle/>
          <a:p>
            <a:pPr marL="0" indent="0">
              <a:buNone/>
            </a:pPr>
            <a:r>
              <a:rPr lang="en-AU" dirty="0" smtClean="0"/>
              <a:t>Ranges are useful for matching, say, all capital letters between B and Q.</a:t>
            </a:r>
          </a:p>
          <a:p>
            <a:pPr marL="0" indent="0">
              <a:buNone/>
            </a:pPr>
            <a:endParaRPr lang="en-AU" dirty="0"/>
          </a:p>
          <a:p>
            <a:pPr marL="0" indent="0">
              <a:buNone/>
            </a:pPr>
            <a:r>
              <a:rPr lang="en-AU" dirty="0" smtClean="0"/>
              <a:t>What if you want to match things that aren’t next to each other?</a:t>
            </a:r>
          </a:p>
          <a:p>
            <a:pPr marL="0" indent="0">
              <a:buNone/>
            </a:pPr>
            <a:endParaRPr lang="en-AU" dirty="0"/>
          </a:p>
          <a:p>
            <a:pPr marL="0" indent="0">
              <a:buNone/>
            </a:pPr>
            <a:r>
              <a:rPr lang="en-AU" dirty="0" smtClean="0"/>
              <a:t>Simply list what you want to match in [square brackets] – </a:t>
            </a:r>
            <a:r>
              <a:rPr lang="en-AU" i="1" dirty="0" smtClean="0"/>
              <a:t>without</a:t>
            </a:r>
            <a:r>
              <a:rPr lang="en-AU" dirty="0" smtClean="0"/>
              <a:t> any hyphen.</a:t>
            </a:r>
          </a:p>
          <a:p>
            <a:pPr marL="0" indent="0">
              <a:buNone/>
            </a:pPr>
            <a:endParaRPr lang="en-AU" dirty="0"/>
          </a:p>
          <a:p>
            <a:pPr marL="0" indent="0">
              <a:buNone/>
            </a:pPr>
            <a:r>
              <a:rPr lang="en-AU" dirty="0" smtClean="0"/>
              <a:t>For example, </a:t>
            </a:r>
            <a:r>
              <a:rPr lang="en-AU" u="sng" dirty="0" smtClean="0"/>
              <a:t>[GLAD]</a:t>
            </a:r>
            <a:r>
              <a:rPr lang="en-AU" dirty="0" smtClean="0"/>
              <a:t> will match a single A, D, G or L. </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105</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22000">
                <a:schemeClr val="accent2">
                  <a:lumMod val="50000"/>
                </a:schemeClr>
              </a:gs>
              <a:gs pos="32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23117549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4.3 - Lists</a:t>
            </a:r>
            <a:endParaRPr lang="en-AU" dirty="0"/>
          </a:p>
        </p:txBody>
      </p:sp>
      <p:sp>
        <p:nvSpPr>
          <p:cNvPr id="3" name="Content Placeholder 2"/>
          <p:cNvSpPr>
            <a:spLocks noGrp="1"/>
          </p:cNvSpPr>
          <p:nvPr>
            <p:ph idx="1"/>
          </p:nvPr>
        </p:nvSpPr>
        <p:spPr/>
        <p:txBody>
          <a:bodyPr/>
          <a:lstStyle/>
          <a:p>
            <a:pPr marL="0" indent="0">
              <a:buNone/>
            </a:pPr>
            <a:r>
              <a:rPr lang="en-AU" dirty="0" smtClean="0"/>
              <a:t>Given the following words, what will the expression </a:t>
            </a:r>
            <a:r>
              <a:rPr lang="en-AU" u="sng" dirty="0" smtClean="0"/>
              <a:t>[range]+</a:t>
            </a:r>
            <a:r>
              <a:rPr lang="en-AU" dirty="0" smtClean="0"/>
              <a:t> match?</a:t>
            </a:r>
          </a:p>
          <a:p>
            <a:r>
              <a:rPr lang="en-AU" dirty="0" smtClean="0"/>
              <a:t>range</a:t>
            </a:r>
          </a:p>
          <a:p>
            <a:r>
              <a:rPr lang="en-AU" dirty="0" smtClean="0"/>
              <a:t>ginger</a:t>
            </a:r>
          </a:p>
          <a:p>
            <a:r>
              <a:rPr lang="en-AU" dirty="0" smtClean="0"/>
              <a:t>germ</a:t>
            </a:r>
          </a:p>
          <a:p>
            <a:r>
              <a:rPr lang="en-AU" dirty="0" smtClean="0"/>
              <a:t>gear</a:t>
            </a:r>
          </a:p>
          <a:p>
            <a:r>
              <a:rPr lang="en-AU" dirty="0" smtClean="0"/>
              <a:t>engine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106</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24000">
                <a:schemeClr val="accent2">
                  <a:lumMod val="50000"/>
                </a:schemeClr>
              </a:gs>
              <a:gs pos="34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0052772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4.3 - Lists</a:t>
            </a:r>
            <a:endParaRPr lang="en-AU" dirty="0"/>
          </a:p>
        </p:txBody>
      </p:sp>
      <p:sp>
        <p:nvSpPr>
          <p:cNvPr id="3" name="Content Placeholder 2"/>
          <p:cNvSpPr>
            <a:spLocks noGrp="1"/>
          </p:cNvSpPr>
          <p:nvPr>
            <p:ph idx="1"/>
          </p:nvPr>
        </p:nvSpPr>
        <p:spPr/>
        <p:txBody>
          <a:bodyPr/>
          <a:lstStyle/>
          <a:p>
            <a:pPr marL="0" indent="0">
              <a:buNone/>
            </a:pPr>
            <a:r>
              <a:rPr lang="en-AU" dirty="0" smtClean="0"/>
              <a:t>Answers are on the next slide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107</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26000">
                <a:schemeClr val="accent2">
                  <a:lumMod val="50000"/>
                </a:schemeClr>
              </a:gs>
              <a:gs pos="36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7574390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Answers 4.3 - Lists</a:t>
            </a:r>
            <a:endParaRPr lang="en-AU" dirty="0"/>
          </a:p>
        </p:txBody>
      </p:sp>
      <p:sp>
        <p:nvSpPr>
          <p:cNvPr id="3" name="Content Placeholder 2"/>
          <p:cNvSpPr>
            <a:spLocks noGrp="1"/>
          </p:cNvSpPr>
          <p:nvPr>
            <p:ph idx="1"/>
          </p:nvPr>
        </p:nvSpPr>
        <p:spPr/>
        <p:txBody>
          <a:bodyPr/>
          <a:lstStyle/>
          <a:p>
            <a:pPr marL="0" indent="0">
              <a:buNone/>
            </a:pPr>
            <a:r>
              <a:rPr lang="en-AU" dirty="0"/>
              <a:t>Given the following words, what will the expression </a:t>
            </a:r>
            <a:r>
              <a:rPr lang="en-AU" u="sng" dirty="0"/>
              <a:t>[range]+</a:t>
            </a:r>
            <a:r>
              <a:rPr lang="en-AU" dirty="0"/>
              <a:t> match?</a:t>
            </a:r>
          </a:p>
          <a:p>
            <a:r>
              <a:rPr lang="en-AU" b="1" dirty="0"/>
              <a:t>range</a:t>
            </a:r>
          </a:p>
          <a:p>
            <a:r>
              <a:rPr lang="en-AU" b="1" dirty="0" smtClean="0"/>
              <a:t>g</a:t>
            </a:r>
            <a:r>
              <a:rPr lang="en-AU" i="1" dirty="0" smtClean="0"/>
              <a:t>i</a:t>
            </a:r>
            <a:r>
              <a:rPr lang="en-AU" b="1" dirty="0" smtClean="0"/>
              <a:t>nger</a:t>
            </a:r>
            <a:endParaRPr lang="en-AU" b="1" dirty="0"/>
          </a:p>
          <a:p>
            <a:r>
              <a:rPr lang="en-AU" b="1" dirty="0"/>
              <a:t>ger</a:t>
            </a:r>
            <a:r>
              <a:rPr lang="en-AU" i="1" dirty="0"/>
              <a:t>m</a:t>
            </a:r>
          </a:p>
          <a:p>
            <a:r>
              <a:rPr lang="en-AU" b="1" dirty="0"/>
              <a:t>gear</a:t>
            </a:r>
          </a:p>
          <a:p>
            <a:r>
              <a:rPr lang="en-AU" b="1" dirty="0"/>
              <a:t>eng</a:t>
            </a:r>
            <a:r>
              <a:rPr lang="en-AU" i="1" dirty="0"/>
              <a:t>i</a:t>
            </a:r>
            <a:r>
              <a:rPr lang="en-AU" b="1" dirty="0"/>
              <a:t>ne</a:t>
            </a:r>
          </a:p>
          <a:p>
            <a:pPr marL="0" indent="0">
              <a:buNone/>
            </a:pPr>
            <a:endParaRPr lang="en-AU"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3174" y="2331291"/>
            <a:ext cx="1428660" cy="2780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75856035-CAFF-4FF9-851C-C2B1C2F56CC2}" type="slidenum">
              <a:rPr lang="en-AU" smtClean="0"/>
              <a:t>108</a:t>
            </a:fld>
            <a:endParaRPr lang="en-AU"/>
          </a:p>
        </p:txBody>
      </p:sp>
      <p:sp>
        <p:nvSpPr>
          <p:cNvPr id="6" name="Oval 5">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4"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5" action="ppaction://hlinksldjump"/>
          </p:cNvPr>
          <p:cNvSpPr/>
          <p:nvPr/>
        </p:nvSpPr>
        <p:spPr>
          <a:xfrm>
            <a:off x="2150878" y="6090247"/>
            <a:ext cx="655607" cy="655607"/>
          </a:xfrm>
          <a:prstGeom prst="ellipse">
            <a:avLst/>
          </a:prstGeom>
          <a:gradFill flip="none" rotWithShape="1">
            <a:gsLst>
              <a:gs pos="28000">
                <a:schemeClr val="accent2">
                  <a:lumMod val="50000"/>
                </a:schemeClr>
              </a:gs>
              <a:gs pos="38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9" name="Oval 8">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7203055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4.3 - Lists</a:t>
            </a:r>
            <a:endParaRPr lang="en-AU" dirty="0"/>
          </a:p>
        </p:txBody>
      </p:sp>
      <p:sp>
        <p:nvSpPr>
          <p:cNvPr id="3" name="Content Placeholder 2"/>
          <p:cNvSpPr>
            <a:spLocks noGrp="1"/>
          </p:cNvSpPr>
          <p:nvPr>
            <p:ph idx="1"/>
          </p:nvPr>
        </p:nvSpPr>
        <p:spPr/>
        <p:txBody>
          <a:bodyPr/>
          <a:lstStyle/>
          <a:p>
            <a:pPr marL="0" indent="0">
              <a:buNone/>
            </a:pPr>
            <a:r>
              <a:rPr lang="en-AU" dirty="0" smtClean="0"/>
              <a:t>Remember the Plus from earlier? It tells the Regex engine to match one or more of the character before it.</a:t>
            </a:r>
          </a:p>
          <a:p>
            <a:pPr marL="0" indent="0">
              <a:buNone/>
            </a:pPr>
            <a:endParaRPr lang="en-AU" b="1" dirty="0"/>
          </a:p>
          <a:p>
            <a:pPr marL="0" indent="0">
              <a:buNone/>
            </a:pPr>
            <a:r>
              <a:rPr lang="en-AU" dirty="0" smtClean="0"/>
              <a:t>In this example, it treats </a:t>
            </a:r>
            <a:r>
              <a:rPr lang="en-AU" u="sng" dirty="0" smtClean="0"/>
              <a:t>range</a:t>
            </a:r>
            <a:r>
              <a:rPr lang="en-AU" dirty="0" smtClean="0"/>
              <a:t> as a single character. That’s why it matches the first G in “ginger”.</a:t>
            </a:r>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109</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30000">
                <a:schemeClr val="accent2">
                  <a:lumMod val="50000"/>
                </a:schemeClr>
              </a:gs>
              <a:gs pos="40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6230045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When lists are better than question marks</a:t>
            </a:r>
            <a:endParaRPr lang="en-AU" dirty="0"/>
          </a:p>
        </p:txBody>
      </p:sp>
      <p:sp>
        <p:nvSpPr>
          <p:cNvPr id="3" name="Content Placeholder 2"/>
          <p:cNvSpPr>
            <a:spLocks noGrp="1"/>
          </p:cNvSpPr>
          <p:nvPr>
            <p:ph idx="1"/>
          </p:nvPr>
        </p:nvSpPr>
        <p:spPr/>
        <p:txBody>
          <a:bodyPr/>
          <a:lstStyle/>
          <a:p>
            <a:pPr marL="0" indent="0">
              <a:buNone/>
            </a:pPr>
            <a:r>
              <a:rPr lang="en-AU" dirty="0" smtClean="0"/>
              <a:t>Remember </a:t>
            </a:r>
            <a:r>
              <a:rPr lang="en-AU" dirty="0" smtClean="0">
                <a:hlinkClick r:id="rId2" action="ppaction://hlinksldjump"/>
              </a:rPr>
              <a:t>Exercise 2.4</a:t>
            </a:r>
            <a:r>
              <a:rPr lang="en-AU" dirty="0" smtClean="0"/>
              <a:t>? I asked if these expressions had any potential issues:</a:t>
            </a:r>
          </a:p>
          <a:p>
            <a:pPr marL="514350" indent="-514350">
              <a:buFont typeface="+mj-lt"/>
              <a:buAutoNum type="arabicPeriod"/>
            </a:pPr>
            <a:r>
              <a:rPr lang="en-AU" u="sng" dirty="0" err="1" smtClean="0"/>
              <a:t>Favou?r</a:t>
            </a:r>
            <a:r>
              <a:rPr lang="en-AU" dirty="0" smtClean="0"/>
              <a:t> </a:t>
            </a:r>
            <a:r>
              <a:rPr lang="en-AU" dirty="0"/>
              <a:t>– match both US and UK spellings of </a:t>
            </a:r>
            <a:r>
              <a:rPr lang="en-AU" dirty="0" err="1"/>
              <a:t>favor</a:t>
            </a:r>
            <a:r>
              <a:rPr lang="en-AU" dirty="0"/>
              <a:t>/favour</a:t>
            </a:r>
          </a:p>
          <a:p>
            <a:pPr marL="514350" indent="-514350">
              <a:buFont typeface="+mj-lt"/>
              <a:buAutoNum type="arabicPeriod"/>
            </a:pPr>
            <a:r>
              <a:rPr lang="en-AU" u="sng" dirty="0" err="1"/>
              <a:t>Realis?z?e</a:t>
            </a:r>
            <a:r>
              <a:rPr lang="en-AU" dirty="0"/>
              <a:t> - match both US and UK spellings of realise/realize</a:t>
            </a:r>
          </a:p>
          <a:p>
            <a:pPr marL="514350" indent="-514350">
              <a:buFont typeface="+mj-lt"/>
              <a:buAutoNum type="arabicPeriod"/>
            </a:pPr>
            <a:r>
              <a:rPr lang="en-AU" u="sng" dirty="0" err="1"/>
              <a:t>T?t?rain</a:t>
            </a:r>
            <a:r>
              <a:rPr lang="en-AU" dirty="0"/>
              <a:t> – match both “Train” and “train”</a:t>
            </a:r>
            <a:endParaRPr lang="en-AU" u="sng" dirty="0"/>
          </a:p>
          <a:p>
            <a:pPr marL="0" indent="0">
              <a:buNone/>
            </a:pPr>
            <a:endParaRPr lang="en-AU" dirty="0"/>
          </a:p>
          <a:p>
            <a:pPr marL="0" indent="0">
              <a:buNone/>
            </a:pPr>
            <a:r>
              <a:rPr lang="en-AU" dirty="0" smtClean="0"/>
              <a:t>(1) is fine, but (2) and (3) will match unintended things (like “</a:t>
            </a:r>
            <a:r>
              <a:rPr lang="en-AU" dirty="0" err="1" smtClean="0"/>
              <a:t>realisze</a:t>
            </a:r>
            <a:r>
              <a:rPr lang="en-AU" dirty="0" smtClean="0"/>
              <a:t>” and “rain”)</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110</a:t>
            </a:fld>
            <a:endParaRPr lang="en-AU"/>
          </a:p>
        </p:txBody>
      </p:sp>
      <p:sp>
        <p:nvSpPr>
          <p:cNvPr id="5" name="Oval 4">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4"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5" action="ppaction://hlinksldjump"/>
          </p:cNvPr>
          <p:cNvSpPr/>
          <p:nvPr/>
        </p:nvSpPr>
        <p:spPr>
          <a:xfrm>
            <a:off x="2150878" y="6090247"/>
            <a:ext cx="655607" cy="655607"/>
          </a:xfrm>
          <a:prstGeom prst="ellipse">
            <a:avLst/>
          </a:prstGeom>
          <a:gradFill flip="none" rotWithShape="1">
            <a:gsLst>
              <a:gs pos="32000">
                <a:schemeClr val="accent2">
                  <a:lumMod val="50000"/>
                </a:schemeClr>
              </a:gs>
              <a:gs pos="42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9309595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When lists are better than question marks</a:t>
            </a:r>
            <a:endParaRPr lang="en-AU" dirty="0"/>
          </a:p>
        </p:txBody>
      </p:sp>
      <p:sp>
        <p:nvSpPr>
          <p:cNvPr id="3" name="Content Placeholder 2"/>
          <p:cNvSpPr>
            <a:spLocks noGrp="1"/>
          </p:cNvSpPr>
          <p:nvPr>
            <p:ph idx="1"/>
          </p:nvPr>
        </p:nvSpPr>
        <p:spPr/>
        <p:txBody>
          <a:bodyPr/>
          <a:lstStyle/>
          <a:p>
            <a:pPr marL="0" indent="0">
              <a:buNone/>
            </a:pPr>
            <a:r>
              <a:rPr lang="en-AU" dirty="0" smtClean="0"/>
              <a:t>A better way to achieve these goals:</a:t>
            </a:r>
          </a:p>
          <a:p>
            <a:pPr marL="514350" indent="-514350">
              <a:buFont typeface="+mj-lt"/>
              <a:buAutoNum type="arabicPeriod"/>
            </a:pPr>
            <a:r>
              <a:rPr lang="en-AU" u="sng" dirty="0" err="1" smtClean="0"/>
              <a:t>Favou?r</a:t>
            </a:r>
            <a:r>
              <a:rPr lang="en-AU" dirty="0" smtClean="0"/>
              <a:t> </a:t>
            </a:r>
            <a:r>
              <a:rPr lang="en-AU" dirty="0"/>
              <a:t>– match both US and UK spellings of </a:t>
            </a:r>
            <a:r>
              <a:rPr lang="en-AU" dirty="0" err="1"/>
              <a:t>favor</a:t>
            </a:r>
            <a:r>
              <a:rPr lang="en-AU" dirty="0"/>
              <a:t>/favour</a:t>
            </a:r>
          </a:p>
          <a:p>
            <a:pPr marL="514350" indent="-514350">
              <a:buFont typeface="+mj-lt"/>
              <a:buAutoNum type="arabicPeriod"/>
            </a:pPr>
            <a:r>
              <a:rPr lang="en-AU" u="sng" dirty="0" err="1" smtClean="0"/>
              <a:t>Reali</a:t>
            </a:r>
            <a:r>
              <a:rPr lang="en-AU" u="sng" dirty="0" smtClean="0"/>
              <a:t>[sz]e</a:t>
            </a:r>
            <a:r>
              <a:rPr lang="en-AU" dirty="0" smtClean="0"/>
              <a:t> </a:t>
            </a:r>
            <a:r>
              <a:rPr lang="en-AU" dirty="0"/>
              <a:t>- match both US and UK spellings of realise/realize</a:t>
            </a:r>
          </a:p>
          <a:p>
            <a:pPr marL="514350" indent="-514350">
              <a:buFont typeface="+mj-lt"/>
              <a:buAutoNum type="arabicPeriod"/>
            </a:pPr>
            <a:r>
              <a:rPr lang="en-AU" u="sng" dirty="0" smtClean="0"/>
              <a:t>[Tt]rain</a:t>
            </a:r>
            <a:r>
              <a:rPr lang="en-AU" dirty="0" smtClean="0"/>
              <a:t> </a:t>
            </a:r>
            <a:r>
              <a:rPr lang="en-AU" dirty="0"/>
              <a:t>– match both “Train” and “train”</a:t>
            </a:r>
            <a:endParaRPr lang="en-AU" u="sng" dirty="0"/>
          </a:p>
          <a:p>
            <a:pPr marL="0" indent="0">
              <a:buNone/>
            </a:pPr>
            <a:endParaRPr lang="en-AU" dirty="0" smtClean="0"/>
          </a:p>
          <a:p>
            <a:pPr marL="0" indent="0">
              <a:buNone/>
            </a:pPr>
            <a:r>
              <a:rPr lang="en-AU" dirty="0" smtClean="0"/>
              <a:t>Lists will match one of the things given, but not both or neither. </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111</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34000">
                <a:schemeClr val="accent2">
                  <a:lumMod val="50000"/>
                </a:schemeClr>
              </a:gs>
              <a:gs pos="44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74647132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OR – pipes and parentheses </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 great way to add flexibility to an expression is with an OR. The word “or” introduces choice – saying “A or B” means either of those options is acceptable.</a:t>
            </a:r>
          </a:p>
          <a:p>
            <a:pPr marL="0" indent="0">
              <a:buNone/>
            </a:pPr>
            <a:endParaRPr lang="en-AU" dirty="0"/>
          </a:p>
          <a:p>
            <a:pPr marL="0" indent="0">
              <a:buNone/>
            </a:pPr>
            <a:r>
              <a:rPr lang="en-AU" dirty="0" smtClean="0"/>
              <a:t>Saying “A or B” in Regex uses pipes and parentheses:</a:t>
            </a:r>
          </a:p>
          <a:p>
            <a:pPr marL="0" indent="0">
              <a:buNone/>
            </a:pPr>
            <a:endParaRPr lang="en-AU" dirty="0"/>
          </a:p>
          <a:p>
            <a:pPr marL="0" indent="0">
              <a:buNone/>
            </a:pPr>
            <a:r>
              <a:rPr lang="en-AU" u="sng" dirty="0" smtClean="0"/>
              <a:t>(A|B)</a:t>
            </a:r>
            <a:endParaRPr lang="en-AU" dirty="0" smtClean="0"/>
          </a:p>
          <a:p>
            <a:pPr marL="0" indent="0">
              <a:buNone/>
            </a:pPr>
            <a:endParaRPr lang="en-AU" dirty="0"/>
          </a:p>
          <a:p>
            <a:pPr marL="0" indent="0">
              <a:buNone/>
            </a:pPr>
            <a:r>
              <a:rPr lang="en-AU" dirty="0" smtClean="0"/>
              <a:t>The pipe – the vertical line in the middle – is on shift-backlash, near your </a:t>
            </a:r>
            <a:r>
              <a:rPr lang="en-AU" b="1" dirty="0" smtClean="0"/>
              <a:t>Enter</a:t>
            </a:r>
            <a:r>
              <a:rPr lang="en-AU" dirty="0" smtClean="0"/>
              <a:t> key. </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112</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36000">
                <a:schemeClr val="accent2">
                  <a:lumMod val="50000"/>
                </a:schemeClr>
              </a:gs>
              <a:gs pos="46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26285074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OR – pipes and parentheses </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 </a:t>
            </a:r>
            <a:r>
              <a:rPr lang="en-AU" dirty="0"/>
              <a:t>simple example: </a:t>
            </a:r>
            <a:r>
              <a:rPr lang="en-AU" u="sng" dirty="0"/>
              <a:t>I have a (</a:t>
            </a:r>
            <a:r>
              <a:rPr lang="en-AU" u="sng" dirty="0" err="1"/>
              <a:t>dog|wolf</a:t>
            </a:r>
            <a:r>
              <a:rPr lang="en-AU" u="sng" dirty="0" smtClean="0"/>
              <a:t>)</a:t>
            </a:r>
            <a:r>
              <a:rPr lang="en-AU" dirty="0" smtClean="0"/>
              <a:t> will match:</a:t>
            </a:r>
          </a:p>
          <a:p>
            <a:r>
              <a:rPr lang="en-AU" dirty="0" smtClean="0"/>
              <a:t>I have a dog</a:t>
            </a:r>
          </a:p>
          <a:p>
            <a:r>
              <a:rPr lang="en-AU" dirty="0" smtClean="0"/>
              <a:t>I have a wolf</a:t>
            </a:r>
          </a:p>
          <a:p>
            <a:endParaRPr lang="en-AU" dirty="0"/>
          </a:p>
          <a:p>
            <a:pPr marL="0" indent="0">
              <a:buNone/>
            </a:pPr>
            <a:r>
              <a:rPr lang="en-AU" dirty="0" smtClean="0"/>
              <a:t>But nothing else.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113</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38000">
                <a:schemeClr val="accent2">
                  <a:lumMod val="50000"/>
                </a:schemeClr>
              </a:gs>
              <a:gs pos="48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5076730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4.4 – Pipes and Parentheses</a:t>
            </a:r>
            <a:endParaRPr lang="en-AU" dirty="0"/>
          </a:p>
        </p:txBody>
      </p:sp>
      <p:sp>
        <p:nvSpPr>
          <p:cNvPr id="3" name="Content Placeholder 2"/>
          <p:cNvSpPr>
            <a:spLocks noGrp="1"/>
          </p:cNvSpPr>
          <p:nvPr>
            <p:ph idx="1"/>
          </p:nvPr>
        </p:nvSpPr>
        <p:spPr/>
        <p:txBody>
          <a:bodyPr>
            <a:normAutofit/>
          </a:bodyPr>
          <a:lstStyle/>
          <a:p>
            <a:pPr marL="0" indent="0">
              <a:buNone/>
            </a:pPr>
            <a:r>
              <a:rPr lang="en-AU" dirty="0"/>
              <a:t>Using the shapes, create patterns that match these expressions:</a:t>
            </a:r>
          </a:p>
          <a:p>
            <a:pPr marL="457200" lvl="1" indent="0">
              <a:buNone/>
            </a:pPr>
            <a:endParaRPr lang="en-AU" dirty="0"/>
          </a:p>
          <a:p>
            <a:pPr marL="457200" lvl="1" indent="0">
              <a:buNone/>
            </a:pPr>
            <a:r>
              <a:rPr lang="en-AU" dirty="0"/>
              <a:t>A)                </a:t>
            </a:r>
            <a:r>
              <a:rPr lang="en-AU" sz="3600" dirty="0" smtClean="0"/>
              <a:t>(	|	  ) </a:t>
            </a:r>
            <a:endParaRPr lang="en-AU" sz="3600" dirty="0"/>
          </a:p>
          <a:p>
            <a:pPr marL="457200" lvl="1" indent="0">
              <a:buNone/>
            </a:pPr>
            <a:endParaRPr lang="en-AU" dirty="0"/>
          </a:p>
          <a:p>
            <a:pPr marL="457200" lvl="1" indent="0">
              <a:buNone/>
            </a:pPr>
            <a:r>
              <a:rPr lang="en-AU" dirty="0" smtClean="0"/>
              <a:t>					B) </a:t>
            </a:r>
            <a:r>
              <a:rPr lang="en-AU" sz="3600" dirty="0" smtClean="0">
                <a:solidFill>
                  <a:prstClr val="black"/>
                </a:solidFill>
              </a:rPr>
              <a:t> </a:t>
            </a:r>
            <a:r>
              <a:rPr lang="en-AU" sz="3600" dirty="0"/>
              <a:t>(		   |        </a:t>
            </a:r>
            <a:r>
              <a:rPr lang="en-AU" sz="3600" dirty="0" smtClean="0"/>
              <a:t>)</a:t>
            </a:r>
          </a:p>
          <a:p>
            <a:pPr marL="457200" lvl="1" indent="0">
              <a:buNone/>
            </a:pPr>
            <a:endParaRPr lang="en-AU" dirty="0" smtClean="0"/>
          </a:p>
          <a:p>
            <a:pPr marL="457200" lvl="1" indent="0">
              <a:buNone/>
            </a:pPr>
            <a:r>
              <a:rPr lang="en-AU" dirty="0" smtClean="0"/>
              <a:t>C)     </a:t>
            </a:r>
            <a:r>
              <a:rPr lang="en-AU" sz="3600" dirty="0"/>
              <a:t>(			|	  		)      </a:t>
            </a:r>
          </a:p>
          <a:p>
            <a:pPr marL="0" indent="0">
              <a:buNone/>
            </a:pPr>
            <a:endParaRPr lang="en-AU" dirty="0"/>
          </a:p>
        </p:txBody>
      </p:sp>
      <p:sp>
        <p:nvSpPr>
          <p:cNvPr id="10" name="Heart 9"/>
          <p:cNvSpPr/>
          <p:nvPr/>
        </p:nvSpPr>
        <p:spPr>
          <a:xfrm>
            <a:off x="6003268" y="3691319"/>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Oval 3"/>
          <p:cNvSpPr/>
          <p:nvPr/>
        </p:nvSpPr>
        <p:spPr>
          <a:xfrm>
            <a:off x="1988492" y="465894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6" name="Rectangle 5"/>
          <p:cNvSpPr/>
          <p:nvPr/>
        </p:nvSpPr>
        <p:spPr>
          <a:xfrm>
            <a:off x="2781009" y="2511124"/>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Isosceles Triangle 6"/>
          <p:cNvSpPr/>
          <p:nvPr/>
        </p:nvSpPr>
        <p:spPr>
          <a:xfrm>
            <a:off x="1674078" y="253017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9" name="Oval 8"/>
          <p:cNvSpPr/>
          <p:nvPr/>
        </p:nvSpPr>
        <p:spPr>
          <a:xfrm>
            <a:off x="7701459" y="3705607"/>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1" name="Isosceles Triangle 10"/>
          <p:cNvSpPr/>
          <p:nvPr/>
        </p:nvSpPr>
        <p:spPr>
          <a:xfrm>
            <a:off x="6680753" y="375799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2" name="Heart 11"/>
          <p:cNvSpPr/>
          <p:nvPr/>
        </p:nvSpPr>
        <p:spPr>
          <a:xfrm>
            <a:off x="3688777" y="2463498"/>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p:cNvSpPr/>
          <p:nvPr/>
        </p:nvSpPr>
        <p:spPr>
          <a:xfrm>
            <a:off x="2824139" y="465894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4" name="Oval 13"/>
          <p:cNvSpPr/>
          <p:nvPr/>
        </p:nvSpPr>
        <p:spPr>
          <a:xfrm>
            <a:off x="3659142" y="4658943"/>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5" name="Rectangle 14"/>
          <p:cNvSpPr/>
          <p:nvPr/>
        </p:nvSpPr>
        <p:spPr>
          <a:xfrm>
            <a:off x="4641440" y="4692280"/>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Isosceles Triangle 15"/>
          <p:cNvSpPr/>
          <p:nvPr/>
        </p:nvSpPr>
        <p:spPr>
          <a:xfrm>
            <a:off x="5389187" y="4711330"/>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7" name="Oval 16"/>
          <p:cNvSpPr/>
          <p:nvPr/>
        </p:nvSpPr>
        <p:spPr>
          <a:xfrm>
            <a:off x="6314040" y="4658942"/>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75856035-CAFF-4FF9-851C-C2B1C2F56CC2}" type="slidenum">
              <a:rPr lang="en-AU" smtClean="0"/>
              <a:t>114</a:t>
            </a:fld>
            <a:endParaRPr lang="en-AU"/>
          </a:p>
        </p:txBody>
      </p:sp>
      <p:sp>
        <p:nvSpPr>
          <p:cNvPr id="18" name="Oval 17">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19" name="Oval 18">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20" name="Oval 19">
            <a:hlinkClick r:id="rId4" action="ppaction://hlinksldjump"/>
          </p:cNvPr>
          <p:cNvSpPr/>
          <p:nvPr/>
        </p:nvSpPr>
        <p:spPr>
          <a:xfrm>
            <a:off x="2150878" y="6090247"/>
            <a:ext cx="655607" cy="655607"/>
          </a:xfrm>
          <a:prstGeom prst="ellipse">
            <a:avLst/>
          </a:prstGeom>
          <a:gradFill flip="none" rotWithShape="1">
            <a:gsLst>
              <a:gs pos="40000">
                <a:schemeClr val="accent2">
                  <a:lumMod val="50000"/>
                </a:schemeClr>
              </a:gs>
              <a:gs pos="50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21" name="Oval 20">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22" name="Oval 21">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34673080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4.4 – Pipes and Parentheses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Answers are on the next slide</a:t>
            </a:r>
            <a:endParaRPr lang="en-AU" dirty="0"/>
          </a:p>
          <a:p>
            <a:pPr marL="457200" lvl="1" indent="0">
              <a:buNone/>
            </a:pPr>
            <a:endParaRPr lang="en-AU" dirty="0"/>
          </a:p>
          <a:p>
            <a:pPr marL="457200" lvl="1"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115</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42000">
                <a:schemeClr val="accent2">
                  <a:lumMod val="50000"/>
                </a:schemeClr>
              </a:gs>
              <a:gs pos="52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1479518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Answers 4.4 – Pipes and Parentheses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Here are </a:t>
            </a:r>
            <a:r>
              <a:rPr lang="en-AU" i="1" dirty="0" smtClean="0"/>
              <a:t>all</a:t>
            </a:r>
            <a:r>
              <a:rPr lang="en-AU" dirty="0" smtClean="0"/>
              <a:t> possible answers:</a:t>
            </a:r>
            <a:endParaRPr lang="en-AU" dirty="0"/>
          </a:p>
          <a:p>
            <a:pPr marL="457200" lvl="1" indent="0">
              <a:buNone/>
            </a:pPr>
            <a:endParaRPr lang="en-AU" dirty="0"/>
          </a:p>
          <a:p>
            <a:pPr marL="457200" lvl="1" indent="0">
              <a:buNone/>
            </a:pPr>
            <a:r>
              <a:rPr lang="en-AU" dirty="0"/>
              <a:t>A)                </a:t>
            </a:r>
            <a:r>
              <a:rPr lang="en-AU" sz="3600" dirty="0" smtClean="0"/>
              <a:t> </a:t>
            </a:r>
            <a:endParaRPr lang="en-AU" sz="3600" dirty="0"/>
          </a:p>
          <a:p>
            <a:pPr marL="457200" lvl="1" indent="0">
              <a:buNone/>
            </a:pPr>
            <a:endParaRPr lang="en-AU" dirty="0"/>
          </a:p>
          <a:p>
            <a:pPr marL="457200" lvl="1" indent="0">
              <a:buNone/>
            </a:pPr>
            <a:r>
              <a:rPr lang="en-AU" dirty="0" smtClean="0"/>
              <a:t>					B) </a:t>
            </a:r>
            <a:r>
              <a:rPr lang="en-AU" sz="3600" dirty="0" smtClean="0">
                <a:solidFill>
                  <a:prstClr val="black"/>
                </a:solidFill>
              </a:rPr>
              <a:t> 		   </a:t>
            </a:r>
            <a:endParaRPr lang="en-AU" sz="3600" dirty="0">
              <a:solidFill>
                <a:prstClr val="black"/>
              </a:solidFill>
            </a:endParaRPr>
          </a:p>
          <a:p>
            <a:pPr marL="457200" lvl="1" indent="0">
              <a:buNone/>
            </a:pPr>
            <a:endParaRPr lang="en-AU" dirty="0" smtClean="0"/>
          </a:p>
          <a:p>
            <a:pPr marL="457200" lvl="1" indent="0">
              <a:buNone/>
            </a:pPr>
            <a:r>
              <a:rPr lang="en-AU" dirty="0" smtClean="0"/>
              <a:t>C)     </a:t>
            </a:r>
            <a:r>
              <a:rPr lang="en-AU" sz="3600" dirty="0">
                <a:solidFill>
                  <a:prstClr val="black"/>
                </a:solidFill>
              </a:rPr>
              <a:t>	</a:t>
            </a:r>
            <a:r>
              <a:rPr lang="en-AU" sz="3600" dirty="0" smtClean="0">
                <a:solidFill>
                  <a:prstClr val="black"/>
                </a:solidFill>
              </a:rPr>
              <a:t>		</a:t>
            </a:r>
            <a:endParaRPr lang="en-AU" sz="3600" dirty="0"/>
          </a:p>
          <a:p>
            <a:pPr marL="0" indent="0">
              <a:buNone/>
            </a:pPr>
            <a:endParaRPr lang="en-AU" dirty="0"/>
          </a:p>
        </p:txBody>
      </p:sp>
      <p:graphicFrame>
        <p:nvGraphicFramePr>
          <p:cNvPr id="18" name="Table 17"/>
          <p:cNvGraphicFramePr>
            <a:graphicFrameLocks noGrp="1"/>
          </p:cNvGraphicFramePr>
          <p:nvPr>
            <p:extLst>
              <p:ext uri="{D42A27DB-BD31-4B8C-83A1-F6EECF244321}">
                <p14:modId xmlns:p14="http://schemas.microsoft.com/office/powerpoint/2010/main" val="1598132494"/>
              </p:ext>
            </p:extLst>
          </p:nvPr>
        </p:nvGraphicFramePr>
        <p:xfrm>
          <a:off x="1727200" y="2415397"/>
          <a:ext cx="4121509" cy="1049054"/>
        </p:xfrm>
        <a:graphic>
          <a:graphicData uri="http://schemas.openxmlformats.org/drawingml/2006/table">
            <a:tbl>
              <a:tblPr>
                <a:tableStyleId>{5C22544A-7EE6-4342-B048-85BDC9FD1C3A}</a:tableStyleId>
              </a:tblPr>
              <a:tblGrid>
                <a:gridCol w="2033917"/>
                <a:gridCol w="2087592"/>
              </a:tblGrid>
              <a:tr h="1049054">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sp>
        <p:nvSpPr>
          <p:cNvPr id="10" name="Heart 9"/>
          <p:cNvSpPr/>
          <p:nvPr/>
        </p:nvSpPr>
        <p:spPr>
          <a:xfrm>
            <a:off x="5917008" y="3691319"/>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Oval 3"/>
          <p:cNvSpPr/>
          <p:nvPr/>
        </p:nvSpPr>
        <p:spPr>
          <a:xfrm>
            <a:off x="2109256" y="491772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6" name="Rectangle 5"/>
          <p:cNvSpPr/>
          <p:nvPr/>
        </p:nvSpPr>
        <p:spPr>
          <a:xfrm>
            <a:off x="2842682" y="2511124"/>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Isosceles Triangle 6"/>
          <p:cNvSpPr/>
          <p:nvPr/>
        </p:nvSpPr>
        <p:spPr>
          <a:xfrm>
            <a:off x="1863850" y="253017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9" name="Oval 8"/>
          <p:cNvSpPr/>
          <p:nvPr/>
        </p:nvSpPr>
        <p:spPr>
          <a:xfrm>
            <a:off x="7615199" y="3705607"/>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1" name="Isosceles Triangle 10"/>
          <p:cNvSpPr/>
          <p:nvPr/>
        </p:nvSpPr>
        <p:spPr>
          <a:xfrm>
            <a:off x="6594493" y="375799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2" name="Heart 11"/>
          <p:cNvSpPr/>
          <p:nvPr/>
        </p:nvSpPr>
        <p:spPr>
          <a:xfrm>
            <a:off x="4711811" y="2464514"/>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p:cNvSpPr/>
          <p:nvPr/>
        </p:nvSpPr>
        <p:spPr>
          <a:xfrm>
            <a:off x="2970781" y="4917724"/>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4" name="Oval 13"/>
          <p:cNvSpPr/>
          <p:nvPr/>
        </p:nvSpPr>
        <p:spPr>
          <a:xfrm>
            <a:off x="3805784" y="4917723"/>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5" name="Rectangle 14"/>
          <p:cNvSpPr/>
          <p:nvPr/>
        </p:nvSpPr>
        <p:spPr>
          <a:xfrm>
            <a:off x="4831212" y="4951060"/>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Isosceles Triangle 15"/>
          <p:cNvSpPr/>
          <p:nvPr/>
        </p:nvSpPr>
        <p:spPr>
          <a:xfrm>
            <a:off x="5578959" y="4970110"/>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7" name="Oval 16"/>
          <p:cNvSpPr/>
          <p:nvPr/>
        </p:nvSpPr>
        <p:spPr>
          <a:xfrm>
            <a:off x="6503812" y="4917722"/>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9" name="Isosceles Triangle 18"/>
          <p:cNvSpPr/>
          <p:nvPr/>
        </p:nvSpPr>
        <p:spPr>
          <a:xfrm>
            <a:off x="3891165" y="253017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graphicFrame>
        <p:nvGraphicFramePr>
          <p:cNvPr id="20" name="Table 19"/>
          <p:cNvGraphicFramePr>
            <a:graphicFrameLocks noGrp="1"/>
          </p:cNvGraphicFramePr>
          <p:nvPr>
            <p:extLst>
              <p:ext uri="{D42A27DB-BD31-4B8C-83A1-F6EECF244321}">
                <p14:modId xmlns:p14="http://schemas.microsoft.com/office/powerpoint/2010/main" val="2402824366"/>
              </p:ext>
            </p:extLst>
          </p:nvPr>
        </p:nvGraphicFramePr>
        <p:xfrm>
          <a:off x="5815690" y="3538267"/>
          <a:ext cx="2741727" cy="1049054"/>
        </p:xfrm>
        <a:graphic>
          <a:graphicData uri="http://schemas.openxmlformats.org/drawingml/2006/table">
            <a:tbl>
              <a:tblPr>
                <a:tableStyleId>{5C22544A-7EE6-4342-B048-85BDC9FD1C3A}</a:tableStyleId>
              </a:tblPr>
              <a:tblGrid>
                <a:gridCol w="1741063"/>
                <a:gridCol w="1000664"/>
              </a:tblGrid>
              <a:tr h="1049054">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3379666658"/>
              </p:ext>
            </p:extLst>
          </p:nvPr>
        </p:nvGraphicFramePr>
        <p:xfrm>
          <a:off x="1878931" y="4750384"/>
          <a:ext cx="5548412" cy="1049054"/>
        </p:xfrm>
        <a:graphic>
          <a:graphicData uri="http://schemas.openxmlformats.org/drawingml/2006/table">
            <a:tbl>
              <a:tblPr>
                <a:tableStyleId>{5C22544A-7EE6-4342-B048-85BDC9FD1C3A}</a:tableStyleId>
              </a:tblPr>
              <a:tblGrid>
                <a:gridCol w="2796586"/>
                <a:gridCol w="2751826"/>
              </a:tblGrid>
              <a:tr h="1049054">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sp>
        <p:nvSpPr>
          <p:cNvPr id="5" name="Slide Number Placeholder 4"/>
          <p:cNvSpPr>
            <a:spLocks noGrp="1"/>
          </p:cNvSpPr>
          <p:nvPr>
            <p:ph type="sldNum" sz="quarter" idx="12"/>
          </p:nvPr>
        </p:nvSpPr>
        <p:spPr/>
        <p:txBody>
          <a:bodyPr/>
          <a:lstStyle/>
          <a:p>
            <a:fld id="{75856035-CAFF-4FF9-851C-C2B1C2F56CC2}" type="slidenum">
              <a:rPr lang="en-AU" smtClean="0"/>
              <a:t>116</a:t>
            </a:fld>
            <a:endParaRPr lang="en-AU"/>
          </a:p>
        </p:txBody>
      </p:sp>
      <p:sp>
        <p:nvSpPr>
          <p:cNvPr id="22" name="Oval 21">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23" name="Oval 22">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24" name="Oval 23">
            <a:hlinkClick r:id="rId4" action="ppaction://hlinksldjump"/>
          </p:cNvPr>
          <p:cNvSpPr/>
          <p:nvPr/>
        </p:nvSpPr>
        <p:spPr>
          <a:xfrm>
            <a:off x="2150878" y="6090247"/>
            <a:ext cx="655607" cy="655607"/>
          </a:xfrm>
          <a:prstGeom prst="ellipse">
            <a:avLst/>
          </a:prstGeom>
          <a:gradFill flip="none" rotWithShape="1">
            <a:gsLst>
              <a:gs pos="44000">
                <a:schemeClr val="accent2">
                  <a:lumMod val="50000"/>
                </a:schemeClr>
              </a:gs>
              <a:gs pos="54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25" name="Oval 24">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26" name="Oval 25">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0507838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NOT – the caret ^</a:t>
            </a:r>
            <a:endParaRPr lang="en-AU" dirty="0"/>
          </a:p>
        </p:txBody>
      </p:sp>
      <p:sp>
        <p:nvSpPr>
          <p:cNvPr id="3" name="Content Placeholder 2"/>
          <p:cNvSpPr>
            <a:spLocks noGrp="1"/>
          </p:cNvSpPr>
          <p:nvPr>
            <p:ph idx="1"/>
          </p:nvPr>
        </p:nvSpPr>
        <p:spPr/>
        <p:txBody>
          <a:bodyPr/>
          <a:lstStyle/>
          <a:p>
            <a:pPr marL="0" indent="0">
              <a:buNone/>
            </a:pPr>
            <a:r>
              <a:rPr lang="en-AU" dirty="0" smtClean="0"/>
              <a:t>Thanks to lists, you can easily specify which characters to match.</a:t>
            </a:r>
          </a:p>
          <a:p>
            <a:pPr marL="0" indent="0">
              <a:buNone/>
            </a:pPr>
            <a:endParaRPr lang="en-AU" dirty="0"/>
          </a:p>
          <a:p>
            <a:pPr marL="0" indent="0">
              <a:buNone/>
            </a:pPr>
            <a:r>
              <a:rPr lang="en-AU" dirty="0" smtClean="0"/>
              <a:t>But what if you want to match everything except a capital P and a lower case q?</a:t>
            </a:r>
          </a:p>
          <a:p>
            <a:pPr marL="0" indent="0">
              <a:buNone/>
            </a:pPr>
            <a:endParaRPr lang="en-AU" dirty="0"/>
          </a:p>
          <a:p>
            <a:pPr marL="0" indent="0">
              <a:buNone/>
            </a:pPr>
            <a:r>
              <a:rPr lang="en-AU" dirty="0" smtClean="0"/>
              <a:t>You could write </a:t>
            </a:r>
            <a:r>
              <a:rPr lang="en-AU" u="sng" dirty="0" smtClean="0"/>
              <a:t>[</a:t>
            </a:r>
            <a:r>
              <a:rPr lang="en-AU" u="sng" dirty="0" err="1" smtClean="0"/>
              <a:t>ABCDEFGHIJKLMOQRSTUVWXYZabcdefghijklmnoprs</a:t>
            </a:r>
            <a:r>
              <a:rPr lang="en-AU" u="sng" dirty="0" smtClean="0"/>
              <a:t>]</a:t>
            </a:r>
          </a:p>
          <a:p>
            <a:pPr marL="0" indent="0">
              <a:buNone/>
            </a:pPr>
            <a:endParaRPr lang="en-AU" u="sng" dirty="0"/>
          </a:p>
          <a:p>
            <a:pPr marL="0" indent="0">
              <a:buNone/>
            </a:pPr>
            <a:r>
              <a:rPr lang="en-AU" dirty="0" smtClean="0"/>
              <a:t>Nope, not writing that all. That’s too long as it is. If you add all the numbers, spaces and punctuation too, and it’ll be a mess.</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117</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46000">
                <a:schemeClr val="accent2">
                  <a:lumMod val="50000"/>
                </a:schemeClr>
              </a:gs>
              <a:gs pos="56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40252702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NOT – the caret ^</a:t>
            </a:r>
            <a:endParaRPr lang="en-AU" dirty="0"/>
          </a:p>
        </p:txBody>
      </p:sp>
      <p:sp>
        <p:nvSpPr>
          <p:cNvPr id="3" name="Content Placeholder 2"/>
          <p:cNvSpPr>
            <a:spLocks noGrp="1"/>
          </p:cNvSpPr>
          <p:nvPr>
            <p:ph idx="1"/>
          </p:nvPr>
        </p:nvSpPr>
        <p:spPr/>
        <p:txBody>
          <a:bodyPr/>
          <a:lstStyle/>
          <a:p>
            <a:pPr marL="0" indent="0">
              <a:buNone/>
            </a:pPr>
            <a:r>
              <a:rPr lang="en-AU" dirty="0" smtClean="0"/>
              <a:t>Luckily, lists make it easy to match any character except a given one.</a:t>
            </a:r>
          </a:p>
          <a:p>
            <a:pPr marL="0" indent="0">
              <a:buNone/>
            </a:pPr>
            <a:endParaRPr lang="en-AU" dirty="0"/>
          </a:p>
          <a:p>
            <a:pPr marL="0" indent="0">
              <a:buNone/>
            </a:pPr>
            <a:r>
              <a:rPr lang="en-AU" dirty="0" smtClean="0"/>
              <a:t>Simply use the caret inside [square brackets] to match everything except the following characters.</a:t>
            </a:r>
          </a:p>
          <a:p>
            <a:pPr marL="0" indent="0">
              <a:buNone/>
            </a:pPr>
            <a:endParaRPr lang="en-AU" dirty="0"/>
          </a:p>
          <a:p>
            <a:pPr marL="0" indent="0">
              <a:buNone/>
            </a:pPr>
            <a:r>
              <a:rPr lang="en-AU" dirty="0" smtClean="0"/>
              <a:t>So to match anything except P or q, you’d use </a:t>
            </a:r>
            <a:r>
              <a:rPr lang="en-AU" u="sng" dirty="0" smtClean="0"/>
              <a:t>[^</a:t>
            </a:r>
            <a:r>
              <a:rPr lang="en-AU" u="sng" dirty="0" err="1" smtClean="0"/>
              <a:t>Pq</a:t>
            </a:r>
            <a:r>
              <a:rPr lang="en-AU" u="sng" dirty="0" smtClean="0"/>
              <a:t>]</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118</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48000">
                <a:schemeClr val="accent2">
                  <a:lumMod val="50000"/>
                </a:schemeClr>
              </a:gs>
              <a:gs pos="58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3477053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4.5 - NOT</a:t>
            </a:r>
            <a:endParaRPr lang="en-AU" dirty="0"/>
          </a:p>
        </p:txBody>
      </p:sp>
      <p:sp>
        <p:nvSpPr>
          <p:cNvPr id="3" name="Content Placeholder 2"/>
          <p:cNvSpPr>
            <a:spLocks noGrp="1"/>
          </p:cNvSpPr>
          <p:nvPr>
            <p:ph idx="1"/>
          </p:nvPr>
        </p:nvSpPr>
        <p:spPr/>
        <p:txBody>
          <a:bodyPr/>
          <a:lstStyle/>
          <a:p>
            <a:pPr marL="0" indent="0">
              <a:buNone/>
            </a:pPr>
            <a:r>
              <a:rPr lang="en-AU" dirty="0" smtClean="0"/>
              <a:t>What’s a five-letter English word that the following expression will match:</a:t>
            </a:r>
          </a:p>
          <a:p>
            <a:pPr marL="0" indent="0">
              <a:buNone/>
            </a:pPr>
            <a:endParaRPr lang="en-AU" dirty="0"/>
          </a:p>
          <a:p>
            <a:pPr marL="0" indent="0">
              <a:buNone/>
            </a:pPr>
            <a:r>
              <a:rPr lang="en-AU" u="sng" dirty="0"/>
              <a:t>[^many][^rules][^make][^great][^things</a:t>
            </a:r>
            <a:r>
              <a:rPr lang="en-AU" u="sng" dirty="0" smtClean="0"/>
              <a:t>]</a:t>
            </a:r>
            <a:endParaRPr lang="en-AU" dirty="0" smtClean="0"/>
          </a:p>
          <a:p>
            <a:pPr marL="0" indent="0">
              <a:buNone/>
            </a:pPr>
            <a:endParaRPr lang="en-AU" u="sng" dirty="0"/>
          </a:p>
          <a:p>
            <a:pPr marL="0" indent="0">
              <a:buNone/>
            </a:pPr>
            <a:r>
              <a:rPr lang="en-AU" dirty="0" smtClean="0"/>
              <a:t>Try some in </a:t>
            </a:r>
            <a:r>
              <a:rPr lang="en-AU" dirty="0" err="1" smtClean="0">
                <a:hlinkClick r:id="rId2"/>
              </a:rPr>
              <a:t>Cyberchef</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119</a:t>
            </a:fld>
            <a:endParaRPr lang="en-AU"/>
          </a:p>
        </p:txBody>
      </p:sp>
      <p:sp>
        <p:nvSpPr>
          <p:cNvPr id="5" name="Oval 4">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4"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5" action="ppaction://hlinksldjump"/>
          </p:cNvPr>
          <p:cNvSpPr/>
          <p:nvPr/>
        </p:nvSpPr>
        <p:spPr>
          <a:xfrm>
            <a:off x="2150878" y="6090247"/>
            <a:ext cx="655607" cy="655607"/>
          </a:xfrm>
          <a:prstGeom prst="ellipse">
            <a:avLst/>
          </a:prstGeom>
          <a:gradFill flip="none" rotWithShape="1">
            <a:gsLst>
              <a:gs pos="49000">
                <a:schemeClr val="accent2">
                  <a:lumMod val="50000"/>
                </a:schemeClr>
              </a:gs>
              <a:gs pos="59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6222962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4.5 - NOT</a:t>
            </a:r>
            <a:endParaRPr lang="en-AU" dirty="0"/>
          </a:p>
        </p:txBody>
      </p:sp>
      <p:sp>
        <p:nvSpPr>
          <p:cNvPr id="3" name="Content Placeholder 2"/>
          <p:cNvSpPr>
            <a:spLocks noGrp="1"/>
          </p:cNvSpPr>
          <p:nvPr>
            <p:ph idx="1"/>
          </p:nvPr>
        </p:nvSpPr>
        <p:spPr/>
        <p:txBody>
          <a:bodyPr/>
          <a:lstStyle/>
          <a:p>
            <a:pPr marL="0" indent="0">
              <a:buNone/>
            </a:pPr>
            <a:r>
              <a:rPr lang="en-AU" dirty="0" smtClean="0"/>
              <a:t>Answers are on the next slide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120</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50000">
                <a:schemeClr val="accent2">
                  <a:lumMod val="50000"/>
                </a:schemeClr>
              </a:gs>
              <a:gs pos="60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41736623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Answers 4.5 - NOT</a:t>
            </a:r>
            <a:endParaRPr lang="en-AU" dirty="0"/>
          </a:p>
        </p:txBody>
      </p:sp>
      <p:sp>
        <p:nvSpPr>
          <p:cNvPr id="3" name="Content Placeholder 2"/>
          <p:cNvSpPr>
            <a:spLocks noGrp="1"/>
          </p:cNvSpPr>
          <p:nvPr>
            <p:ph idx="1"/>
          </p:nvPr>
        </p:nvSpPr>
        <p:spPr/>
        <p:txBody>
          <a:bodyPr/>
          <a:lstStyle/>
          <a:p>
            <a:pPr marL="0" indent="0">
              <a:buNone/>
            </a:pPr>
            <a:r>
              <a:rPr lang="en-AU" dirty="0" smtClean="0"/>
              <a:t>This will match any word where:</a:t>
            </a:r>
          </a:p>
          <a:p>
            <a:pPr marL="514350" indent="-514350">
              <a:buFont typeface="+mj-lt"/>
              <a:buAutoNum type="arabicPeriod"/>
            </a:pPr>
            <a:r>
              <a:rPr lang="en-AU" dirty="0" smtClean="0"/>
              <a:t>The first letter isn’t M, A, N or Y</a:t>
            </a:r>
          </a:p>
          <a:p>
            <a:pPr marL="514350" indent="-514350">
              <a:buFont typeface="+mj-lt"/>
              <a:buAutoNum type="arabicPeriod"/>
            </a:pPr>
            <a:r>
              <a:rPr lang="en-AU" dirty="0" smtClean="0"/>
              <a:t>The second isn’t R, U, L, E or S</a:t>
            </a:r>
          </a:p>
          <a:p>
            <a:pPr marL="514350" indent="-514350">
              <a:buFont typeface="+mj-lt"/>
              <a:buAutoNum type="arabicPeriod"/>
            </a:pPr>
            <a:r>
              <a:rPr lang="en-AU" dirty="0" smtClean="0"/>
              <a:t>The third isn’t M, A, K or E</a:t>
            </a:r>
          </a:p>
          <a:p>
            <a:pPr marL="514350" indent="-514350">
              <a:buFont typeface="+mj-lt"/>
              <a:buAutoNum type="arabicPeriod"/>
            </a:pPr>
            <a:r>
              <a:rPr lang="en-AU" dirty="0" smtClean="0"/>
              <a:t>The fourth isn’t G, R, E, A or T</a:t>
            </a:r>
          </a:p>
          <a:p>
            <a:pPr marL="514350" indent="-514350">
              <a:buFont typeface="+mj-lt"/>
              <a:buAutoNum type="arabicPeriod"/>
            </a:pPr>
            <a:r>
              <a:rPr lang="en-AU" dirty="0" smtClean="0"/>
              <a:t>And the fifth isn’t T, H, I, N, G or S</a:t>
            </a:r>
          </a:p>
          <a:p>
            <a:pPr marL="514350" indent="-514350">
              <a:buFont typeface="+mj-lt"/>
              <a:buAutoNum type="arabicPeriod"/>
            </a:pPr>
            <a:endParaRPr lang="en-AU" dirty="0"/>
          </a:p>
          <a:p>
            <a:pPr marL="0" indent="0">
              <a:buNone/>
            </a:pPr>
            <a:r>
              <a:rPr lang="en-AU" dirty="0" smtClean="0"/>
              <a:t>One example? “Table”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121</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52000">
                <a:schemeClr val="accent2">
                  <a:lumMod val="50000"/>
                </a:schemeClr>
              </a:gs>
              <a:gs pos="62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0624313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How to match </a:t>
            </a:r>
            <a:r>
              <a:rPr lang="en-AU" dirty="0" err="1" smtClean="0"/>
              <a:t>metacharacters</a:t>
            </a:r>
            <a:endParaRPr lang="en-AU" dirty="0"/>
          </a:p>
        </p:txBody>
      </p:sp>
      <p:sp>
        <p:nvSpPr>
          <p:cNvPr id="3" name="Content Placeholder 2"/>
          <p:cNvSpPr>
            <a:spLocks noGrp="1"/>
          </p:cNvSpPr>
          <p:nvPr>
            <p:ph idx="1"/>
          </p:nvPr>
        </p:nvSpPr>
        <p:spPr/>
        <p:txBody>
          <a:bodyPr/>
          <a:lstStyle/>
          <a:p>
            <a:pPr marL="0" indent="0">
              <a:buNone/>
            </a:pPr>
            <a:r>
              <a:rPr lang="en-AU" dirty="0" smtClean="0"/>
              <a:t>You might remember that the period matches any character – including spacebar.</a:t>
            </a:r>
          </a:p>
          <a:p>
            <a:pPr marL="0" indent="0">
              <a:buNone/>
            </a:pPr>
            <a:endParaRPr lang="en-AU" dirty="0"/>
          </a:p>
          <a:p>
            <a:pPr marL="0" indent="0">
              <a:buNone/>
            </a:pPr>
            <a:r>
              <a:rPr lang="en-AU" dirty="0" smtClean="0"/>
              <a:t>So what if you want to match, say, a URL? </a:t>
            </a:r>
            <a:r>
              <a:rPr lang="en-AU" u="sng" dirty="0" smtClean="0"/>
              <a:t>example.com</a:t>
            </a:r>
            <a:r>
              <a:rPr lang="en-AU" dirty="0" smtClean="0"/>
              <a:t> will match “example.com”. It’ll also match:</a:t>
            </a:r>
          </a:p>
          <a:p>
            <a:r>
              <a:rPr lang="en-AU" dirty="0" err="1" smtClean="0"/>
              <a:t>exampleccom</a:t>
            </a:r>
            <a:endParaRPr lang="en-AU" dirty="0" smtClean="0"/>
          </a:p>
          <a:p>
            <a:r>
              <a:rPr lang="en-AU" dirty="0" smtClean="0"/>
              <a:t>example com</a:t>
            </a:r>
          </a:p>
          <a:p>
            <a:r>
              <a:rPr lang="en-AU" dirty="0" err="1" smtClean="0"/>
              <a:t>example$com</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122</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54000">
                <a:schemeClr val="accent2">
                  <a:lumMod val="50000"/>
                </a:schemeClr>
              </a:gs>
              <a:gs pos="64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33199033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How to match </a:t>
            </a:r>
            <a:r>
              <a:rPr lang="en-AU" dirty="0" err="1" smtClean="0"/>
              <a:t>metacharacters</a:t>
            </a:r>
            <a:endParaRPr lang="en-AU" dirty="0"/>
          </a:p>
        </p:txBody>
      </p:sp>
      <p:sp>
        <p:nvSpPr>
          <p:cNvPr id="3" name="Content Placeholder 2"/>
          <p:cNvSpPr>
            <a:spLocks noGrp="1"/>
          </p:cNvSpPr>
          <p:nvPr>
            <p:ph idx="1"/>
          </p:nvPr>
        </p:nvSpPr>
        <p:spPr/>
        <p:txBody>
          <a:bodyPr/>
          <a:lstStyle/>
          <a:p>
            <a:pPr marL="0" indent="0">
              <a:buNone/>
            </a:pPr>
            <a:r>
              <a:rPr lang="en-AU" dirty="0" smtClean="0"/>
              <a:t>You can tell the Regex to treat a </a:t>
            </a:r>
            <a:r>
              <a:rPr lang="en-AU" dirty="0" err="1" smtClean="0"/>
              <a:t>metacharacter</a:t>
            </a:r>
            <a:r>
              <a:rPr lang="en-AU" dirty="0" smtClean="0"/>
              <a:t> as a normal character by putting a \</a:t>
            </a:r>
            <a:r>
              <a:rPr lang="en-AU" dirty="0" err="1" smtClean="0"/>
              <a:t>blackslash</a:t>
            </a:r>
            <a:r>
              <a:rPr lang="en-AU" dirty="0" smtClean="0"/>
              <a:t>\ in front of it.</a:t>
            </a:r>
          </a:p>
          <a:p>
            <a:pPr marL="0" indent="0">
              <a:buNone/>
            </a:pPr>
            <a:endParaRPr lang="en-AU" dirty="0"/>
          </a:p>
          <a:p>
            <a:pPr marL="0" indent="0">
              <a:buNone/>
            </a:pPr>
            <a:r>
              <a:rPr lang="en-AU" dirty="0" smtClean="0"/>
              <a:t>So </a:t>
            </a:r>
            <a:r>
              <a:rPr lang="en-AU" u="sng" dirty="0" smtClean="0"/>
              <a:t>example\.com</a:t>
            </a:r>
            <a:r>
              <a:rPr lang="en-AU" dirty="0" smtClean="0"/>
              <a:t> will </a:t>
            </a:r>
            <a:r>
              <a:rPr lang="en-AU" i="1" dirty="0" smtClean="0"/>
              <a:t>only</a:t>
            </a:r>
            <a:r>
              <a:rPr lang="en-AU" dirty="0" smtClean="0"/>
              <a:t> match “example.com”.</a:t>
            </a:r>
          </a:p>
          <a:p>
            <a:pPr marL="0" indent="0">
              <a:buNone/>
            </a:pPr>
            <a:endParaRPr lang="en-AU" dirty="0"/>
          </a:p>
          <a:p>
            <a:pPr marL="0" indent="0">
              <a:buNone/>
            </a:pPr>
            <a:r>
              <a:rPr lang="en-AU" dirty="0" smtClean="0"/>
              <a:t>This is called </a:t>
            </a:r>
            <a:r>
              <a:rPr lang="en-AU" i="1" dirty="0" smtClean="0"/>
              <a:t>escaping </a:t>
            </a:r>
            <a:r>
              <a:rPr lang="en-AU" i="1" dirty="0" err="1" smtClean="0"/>
              <a:t>metacharacters</a:t>
            </a:r>
            <a:r>
              <a:rPr lang="en-AU" dirty="0" smtClean="0"/>
              <a:t>. </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123</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56000">
                <a:schemeClr val="accent2">
                  <a:lumMod val="50000"/>
                </a:schemeClr>
              </a:gs>
              <a:gs pos="66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15185953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4.6 – Escaping </a:t>
            </a:r>
            <a:r>
              <a:rPr lang="en-AU" dirty="0" err="1" smtClean="0"/>
              <a:t>metacharacters</a:t>
            </a:r>
            <a:endParaRPr lang="en-AU" dirty="0"/>
          </a:p>
        </p:txBody>
      </p:sp>
      <p:sp>
        <p:nvSpPr>
          <p:cNvPr id="3" name="Content Placeholder 2"/>
          <p:cNvSpPr>
            <a:spLocks noGrp="1"/>
          </p:cNvSpPr>
          <p:nvPr>
            <p:ph idx="1"/>
          </p:nvPr>
        </p:nvSpPr>
        <p:spPr/>
        <p:txBody>
          <a:bodyPr/>
          <a:lstStyle/>
          <a:p>
            <a:pPr marL="0" indent="0">
              <a:buNone/>
            </a:pPr>
            <a:r>
              <a:rPr lang="en-AU" dirty="0" smtClean="0"/>
              <a:t>Write expressions to match each (and only) the following:</a:t>
            </a:r>
          </a:p>
          <a:p>
            <a:r>
              <a:rPr lang="en-AU" dirty="0" smtClean="0"/>
              <a:t>hello@example.com</a:t>
            </a:r>
          </a:p>
          <a:p>
            <a:r>
              <a:rPr lang="en-AU" dirty="0" smtClean="0"/>
              <a:t>(+1) 555-1234</a:t>
            </a:r>
          </a:p>
          <a:p>
            <a:r>
              <a:rPr lang="en-AU" dirty="0" smtClean="0"/>
              <a:t>3^2=9</a:t>
            </a:r>
          </a:p>
          <a:p>
            <a:r>
              <a:rPr lang="en-AU" dirty="0" smtClean="0"/>
              <a:t>“Hello? Oh, hello!”</a:t>
            </a:r>
          </a:p>
          <a:p>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124</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58000">
                <a:schemeClr val="accent2">
                  <a:lumMod val="50000"/>
                </a:schemeClr>
              </a:gs>
              <a:gs pos="68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23648482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4.6 – Escaping </a:t>
            </a:r>
            <a:r>
              <a:rPr lang="en-AU" dirty="0" err="1" smtClean="0"/>
              <a:t>metacharacters</a:t>
            </a:r>
            <a:endParaRPr lang="en-AU" dirty="0"/>
          </a:p>
        </p:txBody>
      </p:sp>
      <p:sp>
        <p:nvSpPr>
          <p:cNvPr id="3" name="Content Placeholder 2"/>
          <p:cNvSpPr>
            <a:spLocks noGrp="1"/>
          </p:cNvSpPr>
          <p:nvPr>
            <p:ph idx="1"/>
          </p:nvPr>
        </p:nvSpPr>
        <p:spPr/>
        <p:txBody>
          <a:bodyPr/>
          <a:lstStyle/>
          <a:p>
            <a:pPr marL="0" indent="0">
              <a:buNone/>
            </a:pPr>
            <a:r>
              <a:rPr lang="en-AU" dirty="0" smtClean="0"/>
              <a:t>Answers are on the next slide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125</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60000">
                <a:schemeClr val="accent2">
                  <a:lumMod val="50000"/>
                </a:schemeClr>
              </a:gs>
              <a:gs pos="70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6784338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Answers 4.6 – Escaping </a:t>
            </a:r>
            <a:r>
              <a:rPr lang="en-AU" dirty="0" err="1" smtClean="0"/>
              <a:t>metacharacters</a:t>
            </a:r>
            <a:endParaRPr lang="en-AU" dirty="0"/>
          </a:p>
        </p:txBody>
      </p:sp>
      <p:sp>
        <p:nvSpPr>
          <p:cNvPr id="3" name="Content Placeholder 2"/>
          <p:cNvSpPr>
            <a:spLocks noGrp="1"/>
          </p:cNvSpPr>
          <p:nvPr>
            <p:ph idx="1"/>
          </p:nvPr>
        </p:nvSpPr>
        <p:spPr/>
        <p:txBody>
          <a:bodyPr/>
          <a:lstStyle/>
          <a:p>
            <a:pPr marL="0" indent="0">
              <a:buNone/>
            </a:pPr>
            <a:r>
              <a:rPr lang="en-AU" dirty="0"/>
              <a:t>Write expressions to match each (and only) the following:</a:t>
            </a:r>
          </a:p>
          <a:p>
            <a:r>
              <a:rPr lang="en-AU" dirty="0" smtClean="0"/>
              <a:t>hello@example.com  	</a:t>
            </a:r>
            <a:r>
              <a:rPr lang="en-AU" u="sng" dirty="0" smtClean="0"/>
              <a:t>hello@example\.com</a:t>
            </a:r>
            <a:endParaRPr lang="en-AU" dirty="0"/>
          </a:p>
          <a:p>
            <a:r>
              <a:rPr lang="en-AU" dirty="0"/>
              <a:t>(+1) </a:t>
            </a:r>
            <a:r>
              <a:rPr lang="en-AU" dirty="0" smtClean="0"/>
              <a:t>555-1234  		</a:t>
            </a:r>
            <a:r>
              <a:rPr lang="en-AU" u="sng" dirty="0" smtClean="0"/>
              <a:t>\(\+1\) 555\-</a:t>
            </a:r>
            <a:r>
              <a:rPr lang="en-AU" u="sng" dirty="0"/>
              <a:t>1234</a:t>
            </a:r>
          </a:p>
          <a:p>
            <a:r>
              <a:rPr lang="en-AU" dirty="0" smtClean="0"/>
              <a:t>3^2=9			</a:t>
            </a:r>
            <a:r>
              <a:rPr lang="en-AU" u="sng" dirty="0" smtClean="0"/>
              <a:t>3\^2=9</a:t>
            </a:r>
            <a:endParaRPr lang="en-AU" dirty="0"/>
          </a:p>
          <a:p>
            <a:r>
              <a:rPr lang="en-AU" dirty="0"/>
              <a:t>“Hello? Oh, hello</a:t>
            </a:r>
            <a:r>
              <a:rPr lang="en-AU" dirty="0" smtClean="0"/>
              <a:t>!”	</a:t>
            </a:r>
            <a:r>
              <a:rPr lang="en-AU" u="sng" dirty="0" smtClean="0"/>
              <a:t>“Hello\? </a:t>
            </a:r>
            <a:r>
              <a:rPr lang="en-AU" u="sng" dirty="0"/>
              <a:t>Oh, hello!”</a:t>
            </a:r>
          </a:p>
          <a:p>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126</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62000">
                <a:schemeClr val="accent2">
                  <a:lumMod val="50000"/>
                </a:schemeClr>
              </a:gs>
              <a:gs pos="72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80998360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4.6 </a:t>
            </a:r>
            <a:r>
              <a:rPr lang="en-AU" dirty="0"/>
              <a:t>– Escaping </a:t>
            </a:r>
            <a:r>
              <a:rPr lang="en-AU" dirty="0" err="1"/>
              <a:t>metacharacters</a:t>
            </a:r>
            <a:endParaRPr lang="en-AU" dirty="0"/>
          </a:p>
        </p:txBody>
      </p:sp>
      <p:sp>
        <p:nvSpPr>
          <p:cNvPr id="3" name="Content Placeholder 2"/>
          <p:cNvSpPr>
            <a:spLocks noGrp="1"/>
          </p:cNvSpPr>
          <p:nvPr>
            <p:ph idx="1"/>
          </p:nvPr>
        </p:nvSpPr>
        <p:spPr/>
        <p:txBody>
          <a:bodyPr/>
          <a:lstStyle/>
          <a:p>
            <a:pPr marL="0" indent="0">
              <a:buNone/>
            </a:pPr>
            <a:r>
              <a:rPr lang="en-AU" dirty="0" smtClean="0"/>
              <a:t>Let’s talk about these expressions:</a:t>
            </a:r>
          </a:p>
          <a:p>
            <a:r>
              <a:rPr lang="en-AU" u="sng" dirty="0" smtClean="0"/>
              <a:t>hello@example</a:t>
            </a:r>
            <a:r>
              <a:rPr lang="en-AU" u="sng" dirty="0"/>
              <a:t>\.</a:t>
            </a:r>
            <a:r>
              <a:rPr lang="en-AU" u="sng" dirty="0" smtClean="0"/>
              <a:t>com</a:t>
            </a:r>
            <a:r>
              <a:rPr lang="en-AU" dirty="0" smtClean="0"/>
              <a:t> – the “@” symbol isn’t a </a:t>
            </a:r>
            <a:r>
              <a:rPr lang="en-AU" dirty="0" err="1" smtClean="0"/>
              <a:t>metacharacter</a:t>
            </a:r>
            <a:r>
              <a:rPr lang="en-AU" dirty="0" smtClean="0"/>
              <a:t>, so it doesn’t need escaping. The period does though.</a:t>
            </a:r>
            <a:endParaRPr lang="en-AU" dirty="0"/>
          </a:p>
          <a:p>
            <a:r>
              <a:rPr lang="en-AU" u="sng" dirty="0" smtClean="0"/>
              <a:t>\(\+</a:t>
            </a:r>
            <a:r>
              <a:rPr lang="en-AU" u="sng" dirty="0"/>
              <a:t>1\) 555\-</a:t>
            </a:r>
            <a:r>
              <a:rPr lang="en-AU" u="sng" dirty="0" smtClean="0"/>
              <a:t>1234</a:t>
            </a:r>
            <a:r>
              <a:rPr lang="en-AU" dirty="0" smtClean="0"/>
              <a:t> – the plus and (parentheses) need escaping. Technically, the hyphen doesn’t need it since it’s not between [square brackets], but I find it’s a good habit to escape all </a:t>
            </a:r>
            <a:r>
              <a:rPr lang="en-AU" dirty="0" err="1" smtClean="0"/>
              <a:t>metacharacters</a:t>
            </a:r>
            <a:endParaRPr lang="en-AU" u="sng" dirty="0"/>
          </a:p>
          <a:p>
            <a:r>
              <a:rPr lang="en-AU" u="sng" dirty="0" smtClean="0"/>
              <a:t>3</a:t>
            </a:r>
            <a:r>
              <a:rPr lang="en-AU" u="sng" dirty="0"/>
              <a:t>\^</a:t>
            </a:r>
            <a:r>
              <a:rPr lang="en-AU" u="sng" dirty="0" smtClean="0"/>
              <a:t>2=9</a:t>
            </a:r>
            <a:r>
              <a:rPr lang="en-AU" dirty="0" smtClean="0"/>
              <a:t> – the equals sign is fine. That caret needs escaping though.</a:t>
            </a:r>
            <a:endParaRPr lang="en-AU" dirty="0"/>
          </a:p>
          <a:p>
            <a:r>
              <a:rPr lang="en-AU" u="sng" dirty="0" smtClean="0"/>
              <a:t>“</a:t>
            </a:r>
            <a:r>
              <a:rPr lang="en-AU" u="sng" dirty="0"/>
              <a:t>Hello\? Oh, hello</a:t>
            </a:r>
            <a:r>
              <a:rPr lang="en-AU" u="sng" dirty="0" smtClean="0"/>
              <a:t>!”</a:t>
            </a:r>
            <a:r>
              <a:rPr lang="en-AU" dirty="0" smtClean="0"/>
              <a:t> – quotation marks and exclamation marks are normal characters. Only the question mark needs escaping.</a:t>
            </a:r>
            <a:endParaRPr lang="en-AU" u="sng"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127</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64000">
                <a:schemeClr val="accent2">
                  <a:lumMod val="50000"/>
                </a:schemeClr>
              </a:gs>
              <a:gs pos="74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04396562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Beginning and end of lines – carets and dollar signs</a:t>
            </a:r>
            <a:endParaRPr lang="en-AU" dirty="0"/>
          </a:p>
        </p:txBody>
      </p:sp>
      <p:sp>
        <p:nvSpPr>
          <p:cNvPr id="3" name="Content Placeholder 2"/>
          <p:cNvSpPr>
            <a:spLocks noGrp="1"/>
          </p:cNvSpPr>
          <p:nvPr>
            <p:ph idx="1"/>
          </p:nvPr>
        </p:nvSpPr>
        <p:spPr/>
        <p:txBody>
          <a:bodyPr/>
          <a:lstStyle/>
          <a:p>
            <a:pPr marL="0" indent="0">
              <a:buNone/>
            </a:pPr>
            <a:r>
              <a:rPr lang="en-AU" dirty="0" smtClean="0"/>
              <a:t>Remember </a:t>
            </a:r>
            <a:r>
              <a:rPr lang="en-AU" dirty="0" smtClean="0">
                <a:hlinkClick r:id="rId2" action="ppaction://hlinksldjump"/>
              </a:rPr>
              <a:t>that exercise </a:t>
            </a:r>
            <a:r>
              <a:rPr lang="en-AU" dirty="0" smtClean="0"/>
              <a:t>where we searched the dictionary for words starting with “non” and ending in “y”?</a:t>
            </a:r>
          </a:p>
          <a:p>
            <a:pPr marL="0" indent="0">
              <a:buNone/>
            </a:pPr>
            <a:endParaRPr lang="en-AU" dirty="0"/>
          </a:p>
          <a:p>
            <a:pPr marL="0" indent="0">
              <a:buNone/>
            </a:pPr>
            <a:r>
              <a:rPr lang="en-AU" dirty="0" smtClean="0"/>
              <a:t>The problem is we didn’t have any way to specify the start or end of anything. As such, it matched words like “</a:t>
            </a:r>
            <a:r>
              <a:rPr lang="en-AU" dirty="0" err="1" smtClean="0"/>
              <a:t>nonmythical</a:t>
            </a:r>
            <a:r>
              <a:rPr lang="en-AU" dirty="0" smtClean="0"/>
              <a:t>” and “mononym”.</a:t>
            </a:r>
          </a:p>
          <a:p>
            <a:pPr marL="0" indent="0">
              <a:buNone/>
            </a:pPr>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128</a:t>
            </a:fld>
            <a:endParaRPr lang="en-AU"/>
          </a:p>
        </p:txBody>
      </p:sp>
      <p:sp>
        <p:nvSpPr>
          <p:cNvPr id="5" name="Oval 4">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4"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5" action="ppaction://hlinksldjump"/>
          </p:cNvPr>
          <p:cNvSpPr/>
          <p:nvPr/>
        </p:nvSpPr>
        <p:spPr>
          <a:xfrm>
            <a:off x="2150878" y="6090247"/>
            <a:ext cx="655607" cy="655607"/>
          </a:xfrm>
          <a:prstGeom prst="ellipse">
            <a:avLst/>
          </a:prstGeom>
          <a:gradFill flip="none" rotWithShape="1">
            <a:gsLst>
              <a:gs pos="66000">
                <a:schemeClr val="accent2">
                  <a:lumMod val="50000"/>
                </a:schemeClr>
              </a:gs>
              <a:gs pos="76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47957194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Beginning and end of lines – carets and dollar signs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You can specify the start of a line using the caret symbol: </a:t>
            </a:r>
            <a:r>
              <a:rPr lang="en-AU" u="sng" dirty="0" smtClean="0"/>
              <a:t>^</a:t>
            </a:r>
            <a:endParaRPr lang="en-AU" dirty="0" smtClean="0"/>
          </a:p>
          <a:p>
            <a:pPr marL="0" indent="0">
              <a:buNone/>
            </a:pPr>
            <a:endParaRPr lang="en-AU" dirty="0"/>
          </a:p>
          <a:p>
            <a:pPr marL="0" indent="0">
              <a:buNone/>
            </a:pPr>
            <a:r>
              <a:rPr lang="en-AU" dirty="0" smtClean="0"/>
              <a:t>For the end of a line, use a dollar sign: </a:t>
            </a:r>
            <a:r>
              <a:rPr lang="en-AU" u="sng" dirty="0" smtClean="0"/>
              <a:t>$</a:t>
            </a:r>
            <a:endParaRPr lang="en-AU" dirty="0" smtClean="0"/>
          </a:p>
          <a:p>
            <a:pPr marL="0" indent="0">
              <a:buNone/>
            </a:pPr>
            <a:endParaRPr lang="en-AU" dirty="0"/>
          </a:p>
          <a:p>
            <a:pPr marL="0" indent="0">
              <a:buNone/>
            </a:pPr>
            <a:r>
              <a:rPr lang="en-AU" dirty="0" smtClean="0"/>
              <a:t>Open up the dictionary text file in </a:t>
            </a:r>
            <a:br>
              <a:rPr lang="en-AU" dirty="0" smtClean="0"/>
            </a:br>
            <a:r>
              <a:rPr lang="en-AU" b="1" dirty="0" smtClean="0"/>
              <a:t>Notepad++</a:t>
            </a:r>
            <a:r>
              <a:rPr lang="en-AU" dirty="0" smtClean="0"/>
              <a:t> again. To match only words </a:t>
            </a:r>
            <a:br>
              <a:rPr lang="en-AU" dirty="0" smtClean="0"/>
            </a:br>
            <a:r>
              <a:rPr lang="en-AU" dirty="0" smtClean="0"/>
              <a:t>starting with “non” and ending with </a:t>
            </a:r>
            <a:br>
              <a:rPr lang="en-AU" dirty="0" smtClean="0"/>
            </a:br>
            <a:r>
              <a:rPr lang="en-AU" dirty="0" smtClean="0"/>
              <a:t>“y”, add a caret and dollar sign like this:</a:t>
            </a:r>
          </a:p>
          <a:p>
            <a:pPr marL="0" indent="0">
              <a:buNone/>
            </a:pPr>
            <a:endParaRPr lang="en-AU" dirty="0"/>
          </a:p>
          <a:p>
            <a:pPr marL="0" indent="0">
              <a:buNone/>
            </a:pPr>
            <a:r>
              <a:rPr lang="en-AU" u="sng" dirty="0" smtClean="0"/>
              <a:t>^non.*y$</a:t>
            </a:r>
            <a:endParaRPr lang="en-AU" u="sng"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3232" y="3169383"/>
            <a:ext cx="5476875" cy="3400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75856035-CAFF-4FF9-851C-C2B1C2F56CC2}" type="slidenum">
              <a:rPr lang="en-AU" smtClean="0"/>
              <a:t>129</a:t>
            </a:fld>
            <a:endParaRPr lang="en-AU"/>
          </a:p>
        </p:txBody>
      </p:sp>
      <p:sp>
        <p:nvSpPr>
          <p:cNvPr id="6" name="Oval 5">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7" name="Oval 6">
            <a:hlinkClick r:id="rId4"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8" name="Oval 7">
            <a:hlinkClick r:id="rId5" action="ppaction://hlinksldjump"/>
          </p:cNvPr>
          <p:cNvSpPr/>
          <p:nvPr/>
        </p:nvSpPr>
        <p:spPr>
          <a:xfrm>
            <a:off x="2150878" y="6090247"/>
            <a:ext cx="655607" cy="655607"/>
          </a:xfrm>
          <a:prstGeom prst="ellipse">
            <a:avLst/>
          </a:prstGeom>
          <a:gradFill flip="none" rotWithShape="1">
            <a:gsLst>
              <a:gs pos="68000">
                <a:schemeClr val="accent2">
                  <a:lumMod val="50000"/>
                </a:schemeClr>
              </a:gs>
              <a:gs pos="78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9" name="Oval 8">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0" name="Oval 9">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12439874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Hang on… carets, again?</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You might have noticed that the caret symbol has shown up before. Here, it means </a:t>
            </a:r>
            <a:r>
              <a:rPr lang="en-AU" i="1" dirty="0" smtClean="0"/>
              <a:t>beginning of a line</a:t>
            </a:r>
            <a:r>
              <a:rPr lang="en-AU" dirty="0" smtClean="0"/>
              <a:t>. Before, it meant </a:t>
            </a:r>
            <a:r>
              <a:rPr lang="en-AU" i="1" dirty="0" smtClean="0"/>
              <a:t>not</a:t>
            </a:r>
            <a:r>
              <a:rPr lang="en-AU" dirty="0" smtClean="0"/>
              <a:t>.</a:t>
            </a:r>
          </a:p>
          <a:p>
            <a:pPr marL="0" indent="0">
              <a:buNone/>
            </a:pPr>
            <a:endParaRPr lang="en-AU" dirty="0"/>
          </a:p>
          <a:p>
            <a:pPr marL="0" indent="0">
              <a:buNone/>
            </a:pPr>
            <a:r>
              <a:rPr lang="en-AU" dirty="0" smtClean="0"/>
              <a:t>Here’s how that works:</a:t>
            </a:r>
          </a:p>
          <a:p>
            <a:r>
              <a:rPr lang="en-AU" b="1" dirty="0" smtClean="0"/>
              <a:t>Outside square brackets</a:t>
            </a:r>
            <a:r>
              <a:rPr lang="en-AU" dirty="0" smtClean="0"/>
              <a:t>, it means the beginning of a line</a:t>
            </a:r>
          </a:p>
          <a:p>
            <a:r>
              <a:rPr lang="en-AU" b="1" dirty="0" smtClean="0"/>
              <a:t>Inside square brackets</a:t>
            </a:r>
            <a:r>
              <a:rPr lang="en-AU" dirty="0" smtClean="0"/>
              <a:t>, it means not the following characters.</a:t>
            </a:r>
          </a:p>
          <a:p>
            <a:endParaRPr lang="en-AU" b="1" dirty="0"/>
          </a:p>
          <a:p>
            <a:pPr marL="0" indent="0">
              <a:buNone/>
            </a:pPr>
            <a:r>
              <a:rPr lang="en-AU" dirty="0" smtClean="0"/>
              <a:t>		</a:t>
            </a:r>
            <a:r>
              <a:rPr lang="en-AU" u="sng" dirty="0" smtClean="0"/>
              <a:t>[^ABC]</a:t>
            </a:r>
            <a:r>
              <a:rPr lang="en-AU" dirty="0" smtClean="0"/>
              <a:t> – not A nor B nor C</a:t>
            </a:r>
          </a:p>
          <a:p>
            <a:pPr marL="0" indent="0">
              <a:buNone/>
            </a:pPr>
            <a:r>
              <a:rPr lang="en-AU" dirty="0"/>
              <a:t>	</a:t>
            </a:r>
            <a:r>
              <a:rPr lang="en-AU" dirty="0" smtClean="0"/>
              <a:t>	</a:t>
            </a:r>
            <a:r>
              <a:rPr lang="en-AU" u="sng" dirty="0" smtClean="0"/>
              <a:t>^[ABC</a:t>
            </a:r>
            <a:r>
              <a:rPr lang="en-AU" u="sng" dirty="0"/>
              <a:t>]</a:t>
            </a:r>
            <a:r>
              <a:rPr lang="en-AU" dirty="0"/>
              <a:t> </a:t>
            </a:r>
            <a:r>
              <a:rPr lang="en-AU" dirty="0" smtClean="0"/>
              <a:t>– either A, B or C at the start of a line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130</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70000">
                <a:schemeClr val="accent2">
                  <a:lumMod val="50000"/>
                </a:schemeClr>
              </a:gs>
              <a:gs pos="80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95431641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4.7 – Trawling the dictionary</a:t>
            </a:r>
            <a:endParaRPr lang="en-AU" dirty="0"/>
          </a:p>
        </p:txBody>
      </p:sp>
      <p:sp>
        <p:nvSpPr>
          <p:cNvPr id="3" name="Content Placeholder 2"/>
          <p:cNvSpPr>
            <a:spLocks noGrp="1"/>
          </p:cNvSpPr>
          <p:nvPr>
            <p:ph idx="1"/>
          </p:nvPr>
        </p:nvSpPr>
        <p:spPr/>
        <p:txBody>
          <a:bodyPr/>
          <a:lstStyle/>
          <a:p>
            <a:pPr marL="0" indent="0">
              <a:buNone/>
            </a:pPr>
            <a:r>
              <a:rPr lang="en-AU" dirty="0" smtClean="0"/>
              <a:t>Write expressions to match the following:</a:t>
            </a:r>
          </a:p>
          <a:p>
            <a:r>
              <a:rPr lang="en-AU" dirty="0" smtClean="0"/>
              <a:t>Five-letter words starting with “gr”</a:t>
            </a:r>
          </a:p>
          <a:p>
            <a:r>
              <a:rPr lang="en-AU" dirty="0" smtClean="0"/>
              <a:t>Six-letter words ending in “</a:t>
            </a:r>
            <a:r>
              <a:rPr lang="en-AU" dirty="0" err="1" smtClean="0"/>
              <a:t>ey</a:t>
            </a:r>
            <a:r>
              <a:rPr lang="en-AU" dirty="0" smtClean="0"/>
              <a:t>” or “oy”</a:t>
            </a:r>
          </a:p>
          <a:p>
            <a:r>
              <a:rPr lang="en-AU" dirty="0" smtClean="0"/>
              <a:t>Words that end in a vowel but don’t start with one</a:t>
            </a:r>
          </a:p>
          <a:p>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131</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72000">
                <a:schemeClr val="accent2">
                  <a:lumMod val="50000"/>
                </a:schemeClr>
              </a:gs>
              <a:gs pos="82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60626119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4.7 – Trawling the dictionary</a:t>
            </a:r>
            <a:endParaRPr lang="en-AU" dirty="0"/>
          </a:p>
        </p:txBody>
      </p:sp>
      <p:sp>
        <p:nvSpPr>
          <p:cNvPr id="3" name="Content Placeholder 2"/>
          <p:cNvSpPr>
            <a:spLocks noGrp="1"/>
          </p:cNvSpPr>
          <p:nvPr>
            <p:ph idx="1"/>
          </p:nvPr>
        </p:nvSpPr>
        <p:spPr/>
        <p:txBody>
          <a:bodyPr/>
          <a:lstStyle/>
          <a:p>
            <a:pPr marL="0" indent="0">
              <a:buNone/>
            </a:pPr>
            <a:r>
              <a:rPr lang="en-AU" dirty="0" smtClean="0"/>
              <a:t>Answers are on the next slide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132</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74000">
                <a:schemeClr val="accent2">
                  <a:lumMod val="50000"/>
                </a:schemeClr>
              </a:gs>
              <a:gs pos="84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7406855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Answers 4.7 – Trawling the dictionary</a:t>
            </a:r>
            <a:endParaRPr lang="en-AU" dirty="0"/>
          </a:p>
        </p:txBody>
      </p:sp>
      <p:sp>
        <p:nvSpPr>
          <p:cNvPr id="3" name="Content Placeholder 2"/>
          <p:cNvSpPr>
            <a:spLocks noGrp="1"/>
          </p:cNvSpPr>
          <p:nvPr>
            <p:ph idx="1"/>
          </p:nvPr>
        </p:nvSpPr>
        <p:spPr/>
        <p:txBody>
          <a:bodyPr/>
          <a:lstStyle/>
          <a:p>
            <a:pPr marL="0" indent="0">
              <a:buNone/>
            </a:pPr>
            <a:r>
              <a:rPr lang="en-AU" dirty="0" smtClean="0"/>
              <a:t>Write expressions to match the following:</a:t>
            </a:r>
          </a:p>
          <a:p>
            <a:r>
              <a:rPr lang="en-AU" dirty="0" smtClean="0"/>
              <a:t>Five-letter words starting with “gr” 	 			</a:t>
            </a:r>
          </a:p>
          <a:p>
            <a:pPr lvl="1"/>
            <a:r>
              <a:rPr lang="en-AU" u="sng" dirty="0" smtClean="0"/>
              <a:t>^gr…$</a:t>
            </a:r>
            <a:endParaRPr lang="en-AU" dirty="0" smtClean="0"/>
          </a:p>
          <a:p>
            <a:r>
              <a:rPr lang="en-AU" dirty="0" smtClean="0"/>
              <a:t>Words ending in “</a:t>
            </a:r>
            <a:r>
              <a:rPr lang="en-AU" dirty="0" err="1" smtClean="0"/>
              <a:t>ey</a:t>
            </a:r>
            <a:r>
              <a:rPr lang="en-AU" dirty="0" smtClean="0"/>
              <a:t>” or “oy”			</a:t>
            </a:r>
          </a:p>
          <a:p>
            <a:pPr lvl="1"/>
            <a:r>
              <a:rPr lang="en-AU" u="sng" dirty="0" smtClean="0"/>
              <a:t>(</a:t>
            </a:r>
            <a:r>
              <a:rPr lang="en-AU" u="sng" dirty="0" err="1" smtClean="0"/>
              <a:t>ey|oy</a:t>
            </a:r>
            <a:r>
              <a:rPr lang="en-AU" u="sng" dirty="0" smtClean="0"/>
              <a:t>)$</a:t>
            </a:r>
            <a:endParaRPr lang="en-AU" dirty="0" smtClean="0"/>
          </a:p>
          <a:p>
            <a:r>
              <a:rPr lang="en-AU" dirty="0" smtClean="0"/>
              <a:t>Words that end in a vowel but don’t start with one	</a:t>
            </a:r>
          </a:p>
          <a:p>
            <a:pPr lvl="1"/>
            <a:r>
              <a:rPr lang="en-AU" u="sng" dirty="0" smtClean="0"/>
              <a:t>^[^</a:t>
            </a:r>
            <a:r>
              <a:rPr lang="en-AU" u="sng" dirty="0" err="1" smtClean="0"/>
              <a:t>aeiou</a:t>
            </a:r>
            <a:r>
              <a:rPr lang="en-AU" u="sng" dirty="0" smtClean="0"/>
              <a:t>].*[</a:t>
            </a:r>
            <a:r>
              <a:rPr lang="en-AU" u="sng" dirty="0" err="1" smtClean="0"/>
              <a:t>aeiou</a:t>
            </a:r>
            <a:r>
              <a:rPr lang="en-AU" u="sng" dirty="0" smtClean="0"/>
              <a:t>]$</a:t>
            </a:r>
            <a:endParaRPr lang="en-AU" dirty="0" smtClean="0"/>
          </a:p>
          <a:p>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133</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76000">
                <a:schemeClr val="accent2">
                  <a:lumMod val="50000"/>
                </a:schemeClr>
              </a:gs>
              <a:gs pos="86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55468903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a:t>
            </a:r>
            <a:r>
              <a:rPr lang="en-AU" dirty="0"/>
              <a:t>4.7 – Trawling the dictionary</a:t>
            </a:r>
          </a:p>
        </p:txBody>
      </p:sp>
      <p:sp>
        <p:nvSpPr>
          <p:cNvPr id="3" name="Content Placeholder 2"/>
          <p:cNvSpPr>
            <a:spLocks noGrp="1"/>
          </p:cNvSpPr>
          <p:nvPr>
            <p:ph idx="1"/>
          </p:nvPr>
        </p:nvSpPr>
        <p:spPr/>
        <p:txBody>
          <a:bodyPr/>
          <a:lstStyle/>
          <a:p>
            <a:pPr marL="0" indent="0">
              <a:buNone/>
            </a:pPr>
            <a:r>
              <a:rPr lang="en-AU" dirty="0" smtClean="0"/>
              <a:t>Let’s introduce something new here. See my answer to the first question?</a:t>
            </a:r>
          </a:p>
          <a:p>
            <a:pPr marL="0" indent="0">
              <a:buNone/>
            </a:pPr>
            <a:endParaRPr lang="en-AU" dirty="0"/>
          </a:p>
          <a:p>
            <a:pPr marL="0" indent="0">
              <a:buNone/>
            </a:pPr>
            <a:r>
              <a:rPr lang="en-AU" u="sng" dirty="0" smtClean="0"/>
              <a:t>^gr…$</a:t>
            </a:r>
            <a:endParaRPr lang="en-AU" dirty="0" smtClean="0"/>
          </a:p>
          <a:p>
            <a:pPr marL="0" indent="0">
              <a:buNone/>
            </a:pPr>
            <a:endParaRPr lang="en-AU" u="sng" dirty="0"/>
          </a:p>
          <a:p>
            <a:pPr marL="0" indent="0">
              <a:buNone/>
            </a:pPr>
            <a:r>
              <a:rPr lang="en-AU" dirty="0" smtClean="0"/>
              <a:t>If you want to tighten that up, {curly brackets} and a number let you repeat the preceding </a:t>
            </a:r>
            <a:r>
              <a:rPr lang="en-AU" dirty="0" err="1" smtClean="0"/>
              <a:t>metacharacter</a:t>
            </a:r>
            <a:r>
              <a:rPr lang="en-AU" dirty="0" smtClean="0"/>
              <a:t>. So you could rewrite this as:</a:t>
            </a:r>
          </a:p>
          <a:p>
            <a:pPr marL="0" indent="0">
              <a:buNone/>
            </a:pPr>
            <a:endParaRPr lang="en-AU" dirty="0"/>
          </a:p>
          <a:p>
            <a:pPr marL="0" indent="0">
              <a:buNone/>
            </a:pPr>
            <a:r>
              <a:rPr lang="en-AU" u="sng" dirty="0"/>
              <a:t>^</a:t>
            </a:r>
            <a:r>
              <a:rPr lang="en-AU" u="sng" dirty="0" smtClean="0"/>
              <a:t>gr.{3}$</a:t>
            </a:r>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134</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78000">
                <a:schemeClr val="accent2">
                  <a:lumMod val="50000"/>
                </a:schemeClr>
              </a:gs>
              <a:gs pos="88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97559026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Some more about the curly brackets</a:t>
            </a:r>
            <a:endParaRPr lang="en-AU" dirty="0"/>
          </a:p>
        </p:txBody>
      </p:sp>
      <p:sp>
        <p:nvSpPr>
          <p:cNvPr id="3" name="Content Placeholder 2"/>
          <p:cNvSpPr>
            <a:spLocks noGrp="1"/>
          </p:cNvSpPr>
          <p:nvPr>
            <p:ph idx="1"/>
          </p:nvPr>
        </p:nvSpPr>
        <p:spPr/>
        <p:txBody>
          <a:bodyPr/>
          <a:lstStyle/>
          <a:p>
            <a:pPr marL="0" indent="0">
              <a:buNone/>
            </a:pPr>
            <a:r>
              <a:rPr lang="en-AU" u="sng" dirty="0" smtClean="0"/>
              <a:t>{4} </a:t>
            </a:r>
            <a:r>
              <a:rPr lang="en-AU" dirty="0" smtClean="0"/>
              <a:t>– four of the preceding character</a:t>
            </a:r>
          </a:p>
          <a:p>
            <a:pPr marL="0" indent="0">
              <a:buNone/>
            </a:pPr>
            <a:r>
              <a:rPr lang="en-AU" u="sng" dirty="0" smtClean="0"/>
              <a:t>{3,5}</a:t>
            </a:r>
            <a:r>
              <a:rPr lang="en-AU" dirty="0" smtClean="0"/>
              <a:t> – between three and five of the preceding character</a:t>
            </a:r>
          </a:p>
          <a:p>
            <a:pPr marL="0" indent="0">
              <a:buNone/>
            </a:pPr>
            <a:r>
              <a:rPr lang="en-AU" u="sng" dirty="0"/>
              <a:t>{3</a:t>
            </a:r>
            <a:r>
              <a:rPr lang="en-AU" u="sng" dirty="0" smtClean="0"/>
              <a:t>,}</a:t>
            </a:r>
            <a:r>
              <a:rPr lang="en-AU" dirty="0" smtClean="0"/>
              <a:t> – at least three of the preceding character</a:t>
            </a:r>
          </a:p>
          <a:p>
            <a:pPr marL="0" indent="0">
              <a:buNone/>
            </a:pPr>
            <a:r>
              <a:rPr lang="en-AU" u="sng" dirty="0" smtClean="0"/>
              <a:t>{,</a:t>
            </a:r>
            <a:r>
              <a:rPr lang="en-AU" u="sng" dirty="0"/>
              <a:t>5}</a:t>
            </a:r>
            <a:r>
              <a:rPr lang="en-AU" dirty="0"/>
              <a:t> </a:t>
            </a:r>
            <a:r>
              <a:rPr lang="en-AU" dirty="0" smtClean="0"/>
              <a:t>– up to five of </a:t>
            </a:r>
            <a:r>
              <a:rPr lang="en-AU" dirty="0"/>
              <a:t>the preceding character</a:t>
            </a:r>
          </a:p>
          <a:p>
            <a:pPr marL="0" indent="0">
              <a:buNone/>
            </a:pPr>
            <a:endParaRPr lang="en-AU" u="sng" dirty="0" smtClean="0"/>
          </a:p>
          <a:p>
            <a:pPr marL="0" indent="0">
              <a:buNone/>
            </a:pPr>
            <a:r>
              <a:rPr lang="en-AU" dirty="0" smtClean="0"/>
              <a:t>Note the curly brackets sometimes don’t work in </a:t>
            </a:r>
            <a:r>
              <a:rPr lang="en-AU" b="1" dirty="0" smtClean="0"/>
              <a:t>Notepad++</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135</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80000">
                <a:schemeClr val="accent2">
                  <a:lumMod val="50000"/>
                </a:schemeClr>
              </a:gs>
              <a:gs pos="90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030744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4.8 – Curly brackets</a:t>
            </a:r>
            <a:endParaRPr lang="en-AU" dirty="0"/>
          </a:p>
        </p:txBody>
      </p:sp>
      <p:sp>
        <p:nvSpPr>
          <p:cNvPr id="3" name="Content Placeholder 2"/>
          <p:cNvSpPr>
            <a:spLocks noGrp="1"/>
          </p:cNvSpPr>
          <p:nvPr>
            <p:ph idx="1"/>
          </p:nvPr>
        </p:nvSpPr>
        <p:spPr/>
        <p:txBody>
          <a:bodyPr>
            <a:normAutofit/>
          </a:bodyPr>
          <a:lstStyle/>
          <a:p>
            <a:pPr marL="0" indent="0">
              <a:buNone/>
            </a:pPr>
            <a:r>
              <a:rPr lang="en-AU" dirty="0"/>
              <a:t>Using the shapes, create patterns that match these expressions:</a:t>
            </a:r>
          </a:p>
          <a:p>
            <a:pPr marL="457200" lvl="1" indent="0">
              <a:buNone/>
            </a:pPr>
            <a:endParaRPr lang="en-AU" dirty="0"/>
          </a:p>
          <a:p>
            <a:pPr marL="457200" lvl="1" indent="0">
              <a:buNone/>
            </a:pPr>
            <a:r>
              <a:rPr lang="en-AU" dirty="0"/>
              <a:t>A)               </a:t>
            </a:r>
            <a:r>
              <a:rPr lang="en-AU" sz="3600" dirty="0" smtClean="0"/>
              <a:t>{4}</a:t>
            </a:r>
            <a:endParaRPr lang="en-AU" sz="3600" dirty="0"/>
          </a:p>
          <a:p>
            <a:pPr marL="457200" lvl="1" indent="0">
              <a:buNone/>
            </a:pPr>
            <a:endParaRPr lang="en-AU" dirty="0"/>
          </a:p>
          <a:p>
            <a:pPr marL="457200" lvl="1" indent="0">
              <a:buNone/>
            </a:pPr>
            <a:r>
              <a:rPr lang="en-AU" dirty="0" smtClean="0"/>
              <a:t>					B) </a:t>
            </a:r>
            <a:r>
              <a:rPr lang="en-AU" sz="3600" dirty="0" smtClean="0">
                <a:solidFill>
                  <a:prstClr val="black"/>
                </a:solidFill>
              </a:rPr>
              <a:t> 	</a:t>
            </a:r>
            <a:r>
              <a:rPr lang="en-AU" sz="3600" dirty="0"/>
              <a:t>     </a:t>
            </a:r>
            <a:r>
              <a:rPr lang="en-AU" sz="3600" dirty="0" smtClean="0"/>
              <a:t>{,</a:t>
            </a:r>
            <a:r>
              <a:rPr lang="en-AU" sz="3600" dirty="0"/>
              <a:t>3}   </a:t>
            </a:r>
          </a:p>
          <a:p>
            <a:pPr marL="457200" lvl="1" indent="0">
              <a:buNone/>
            </a:pPr>
            <a:endParaRPr lang="en-AU" dirty="0"/>
          </a:p>
          <a:p>
            <a:pPr marL="457200" lvl="1" indent="0">
              <a:buNone/>
            </a:pPr>
            <a:r>
              <a:rPr lang="en-AU" dirty="0"/>
              <a:t>C</a:t>
            </a:r>
            <a:r>
              <a:rPr lang="en-AU" dirty="0" smtClean="0"/>
              <a:t>)     </a:t>
            </a:r>
            <a:r>
              <a:rPr lang="en-AU" sz="3600" dirty="0"/>
              <a:t>[</a:t>
            </a:r>
            <a:r>
              <a:rPr lang="en-AU" dirty="0" smtClean="0"/>
              <a:t> </a:t>
            </a:r>
            <a:r>
              <a:rPr lang="en-AU" sz="3600" dirty="0" smtClean="0"/>
              <a:t>    	  ]{2}</a:t>
            </a:r>
            <a:endParaRPr lang="en-AU" sz="3600" dirty="0"/>
          </a:p>
          <a:p>
            <a:pPr marL="0" indent="0">
              <a:buNone/>
            </a:pPr>
            <a:endParaRPr lang="en-AU" dirty="0"/>
          </a:p>
        </p:txBody>
      </p:sp>
      <p:sp>
        <p:nvSpPr>
          <p:cNvPr id="10" name="Heart 9"/>
          <p:cNvSpPr/>
          <p:nvPr/>
        </p:nvSpPr>
        <p:spPr>
          <a:xfrm>
            <a:off x="5899752" y="3702662"/>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Oval 3"/>
          <p:cNvSpPr/>
          <p:nvPr/>
        </p:nvSpPr>
        <p:spPr>
          <a:xfrm>
            <a:off x="1695403" y="2597197"/>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9" name="Oval 8"/>
          <p:cNvSpPr/>
          <p:nvPr/>
        </p:nvSpPr>
        <p:spPr>
          <a:xfrm>
            <a:off x="7554817" y="3705607"/>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5" name="Rectangle 14"/>
          <p:cNvSpPr/>
          <p:nvPr/>
        </p:nvSpPr>
        <p:spPr>
          <a:xfrm>
            <a:off x="2090692" y="4700871"/>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Isosceles Triangle 15"/>
          <p:cNvSpPr/>
          <p:nvPr/>
        </p:nvSpPr>
        <p:spPr>
          <a:xfrm>
            <a:off x="2809373" y="4700871"/>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75856035-CAFF-4FF9-851C-C2B1C2F56CC2}" type="slidenum">
              <a:rPr lang="en-AU" smtClean="0"/>
              <a:t>136</a:t>
            </a:fld>
            <a:endParaRPr lang="en-AU"/>
          </a:p>
        </p:txBody>
      </p:sp>
      <p:sp>
        <p:nvSpPr>
          <p:cNvPr id="11" name="Oval 10">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12" name="Oval 11">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13" name="Oval 12">
            <a:hlinkClick r:id="rId4" action="ppaction://hlinksldjump"/>
          </p:cNvPr>
          <p:cNvSpPr/>
          <p:nvPr/>
        </p:nvSpPr>
        <p:spPr>
          <a:xfrm>
            <a:off x="2150878" y="6090247"/>
            <a:ext cx="655607" cy="655607"/>
          </a:xfrm>
          <a:prstGeom prst="ellipse">
            <a:avLst/>
          </a:prstGeom>
          <a:gradFill flip="none" rotWithShape="1">
            <a:gsLst>
              <a:gs pos="82000">
                <a:schemeClr val="accent2">
                  <a:lumMod val="50000"/>
                </a:schemeClr>
              </a:gs>
              <a:gs pos="92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14" name="Oval 13">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17" name="Oval 16">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87692458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4.8 – Curly brackets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Answers are on the next slide</a:t>
            </a:r>
            <a:endParaRPr lang="en-AU" dirty="0"/>
          </a:p>
          <a:p>
            <a:pPr marL="457200" lvl="1" indent="0">
              <a:buNone/>
            </a:pPr>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137</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84000">
                <a:schemeClr val="accent2">
                  <a:lumMod val="50000"/>
                </a:schemeClr>
              </a:gs>
              <a:gs pos="94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06786353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457200" lvl="1" indent="0">
              <a:buNone/>
            </a:pPr>
            <a:endParaRPr lang="en-AU" dirty="0"/>
          </a:p>
          <a:p>
            <a:pPr marL="457200" lvl="1" indent="0">
              <a:buNone/>
            </a:pPr>
            <a:r>
              <a:rPr lang="en-AU" dirty="0"/>
              <a:t>A)               </a:t>
            </a:r>
            <a:endParaRPr lang="en-AU" sz="3600" dirty="0"/>
          </a:p>
          <a:p>
            <a:pPr marL="457200" lvl="1" indent="0">
              <a:buNone/>
            </a:pPr>
            <a:endParaRPr lang="en-AU" dirty="0"/>
          </a:p>
          <a:p>
            <a:pPr marL="457200" lvl="1" indent="0">
              <a:buNone/>
            </a:pPr>
            <a:endParaRPr lang="en-AU" dirty="0"/>
          </a:p>
          <a:p>
            <a:pPr marL="457200" lvl="1" indent="0">
              <a:buNone/>
            </a:pPr>
            <a:r>
              <a:rPr lang="en-AU" dirty="0" smtClean="0"/>
              <a:t>					B) </a:t>
            </a:r>
            <a:r>
              <a:rPr lang="en-AU" sz="3600" dirty="0" smtClean="0">
                <a:solidFill>
                  <a:prstClr val="black"/>
                </a:solidFill>
              </a:rPr>
              <a:t> 	</a:t>
            </a:r>
            <a:endParaRPr lang="en-AU" sz="3600" dirty="0">
              <a:solidFill>
                <a:prstClr val="black"/>
              </a:solidFill>
            </a:endParaRPr>
          </a:p>
          <a:p>
            <a:pPr marL="457200" lvl="1" indent="0">
              <a:buNone/>
            </a:pPr>
            <a:r>
              <a:rPr lang="en-AU" dirty="0" smtClean="0"/>
              <a:t>            </a:t>
            </a:r>
            <a:r>
              <a:rPr lang="en-AU" sz="3600" dirty="0" smtClean="0"/>
              <a:t>        </a:t>
            </a:r>
          </a:p>
          <a:p>
            <a:pPr marL="457200" lvl="1" indent="0">
              <a:buNone/>
            </a:pPr>
            <a:endParaRPr lang="en-AU" dirty="0"/>
          </a:p>
          <a:p>
            <a:pPr marL="457200" lvl="1" indent="0">
              <a:buNone/>
            </a:pPr>
            <a:endParaRPr lang="en-AU" dirty="0"/>
          </a:p>
          <a:p>
            <a:pPr marL="457200" lvl="1" indent="0">
              <a:buNone/>
            </a:pPr>
            <a:r>
              <a:rPr lang="en-AU" dirty="0"/>
              <a:t>C</a:t>
            </a:r>
            <a:r>
              <a:rPr lang="en-AU" dirty="0" smtClean="0"/>
              <a:t>)</a:t>
            </a:r>
            <a:endParaRPr lang="en-AU" dirty="0"/>
          </a:p>
        </p:txBody>
      </p:sp>
      <p:graphicFrame>
        <p:nvGraphicFramePr>
          <p:cNvPr id="31" name="Table 30"/>
          <p:cNvGraphicFramePr>
            <a:graphicFrameLocks noGrp="1"/>
          </p:cNvGraphicFramePr>
          <p:nvPr>
            <p:extLst>
              <p:ext uri="{D42A27DB-BD31-4B8C-83A1-F6EECF244321}">
                <p14:modId xmlns:p14="http://schemas.microsoft.com/office/powerpoint/2010/main" val="2675969117"/>
              </p:ext>
            </p:extLst>
          </p:nvPr>
        </p:nvGraphicFramePr>
        <p:xfrm>
          <a:off x="1607845" y="3519176"/>
          <a:ext cx="3490366" cy="2157005"/>
        </p:xfrm>
        <a:graphic>
          <a:graphicData uri="http://schemas.openxmlformats.org/drawingml/2006/table">
            <a:tbl>
              <a:tblPr>
                <a:tableStyleId>{5C22544A-7EE6-4342-B048-85BDC9FD1C3A}</a:tableStyleId>
              </a:tblPr>
              <a:tblGrid>
                <a:gridCol w="1721951"/>
                <a:gridCol w="1768415"/>
              </a:tblGrid>
              <a:tr h="1087330">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r h="1069675">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sp>
        <p:nvSpPr>
          <p:cNvPr id="2" name="Title 1"/>
          <p:cNvSpPr>
            <a:spLocks noGrp="1"/>
          </p:cNvSpPr>
          <p:nvPr>
            <p:ph type="title"/>
          </p:nvPr>
        </p:nvSpPr>
        <p:spPr/>
        <p:txBody>
          <a:bodyPr/>
          <a:lstStyle/>
          <a:p>
            <a:r>
              <a:rPr lang="en-AU" dirty="0" smtClean="0"/>
              <a:t>Answers 4.8 – Curly brackets</a:t>
            </a:r>
            <a:endParaRPr lang="en-AU" dirty="0"/>
          </a:p>
        </p:txBody>
      </p:sp>
      <p:sp>
        <p:nvSpPr>
          <p:cNvPr id="10" name="Heart 9"/>
          <p:cNvSpPr/>
          <p:nvPr/>
        </p:nvSpPr>
        <p:spPr>
          <a:xfrm>
            <a:off x="9246777" y="3521498"/>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Oval 3"/>
          <p:cNvSpPr/>
          <p:nvPr/>
        </p:nvSpPr>
        <p:spPr>
          <a:xfrm>
            <a:off x="1712445" y="2114136"/>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9" name="Oval 8"/>
          <p:cNvSpPr/>
          <p:nvPr/>
        </p:nvSpPr>
        <p:spPr>
          <a:xfrm>
            <a:off x="7330541" y="3507209"/>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5" name="Rectangle 14"/>
          <p:cNvSpPr/>
          <p:nvPr/>
        </p:nvSpPr>
        <p:spPr>
          <a:xfrm>
            <a:off x="1645466" y="4810794"/>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Isosceles Triangle 15"/>
          <p:cNvSpPr/>
          <p:nvPr/>
        </p:nvSpPr>
        <p:spPr>
          <a:xfrm>
            <a:off x="2439582" y="484889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1" name="Oval 10"/>
          <p:cNvSpPr/>
          <p:nvPr/>
        </p:nvSpPr>
        <p:spPr>
          <a:xfrm>
            <a:off x="2514469" y="2114135"/>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2" name="Oval 11"/>
          <p:cNvSpPr/>
          <p:nvPr/>
        </p:nvSpPr>
        <p:spPr>
          <a:xfrm>
            <a:off x="3302664" y="2114136"/>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3" name="Oval 12"/>
          <p:cNvSpPr/>
          <p:nvPr/>
        </p:nvSpPr>
        <p:spPr>
          <a:xfrm>
            <a:off x="4104688" y="2114135"/>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4" name="Oval 13"/>
          <p:cNvSpPr/>
          <p:nvPr/>
        </p:nvSpPr>
        <p:spPr>
          <a:xfrm>
            <a:off x="10208854" y="3521498"/>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7" name="Oval 16"/>
          <p:cNvSpPr/>
          <p:nvPr/>
        </p:nvSpPr>
        <p:spPr>
          <a:xfrm>
            <a:off x="7468557" y="4586671"/>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8" name="Heart 17"/>
          <p:cNvSpPr/>
          <p:nvPr/>
        </p:nvSpPr>
        <p:spPr>
          <a:xfrm>
            <a:off x="6500729" y="4615248"/>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Heart 18"/>
          <p:cNvSpPr/>
          <p:nvPr/>
        </p:nvSpPr>
        <p:spPr>
          <a:xfrm>
            <a:off x="5601193" y="4624605"/>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Oval 19"/>
          <p:cNvSpPr/>
          <p:nvPr/>
        </p:nvSpPr>
        <p:spPr>
          <a:xfrm>
            <a:off x="11129654" y="4567082"/>
            <a:ext cx="733426" cy="7143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21" name="Heart 20"/>
          <p:cNvSpPr/>
          <p:nvPr/>
        </p:nvSpPr>
        <p:spPr>
          <a:xfrm>
            <a:off x="10161826" y="4595659"/>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Heart 21"/>
          <p:cNvSpPr/>
          <p:nvPr/>
        </p:nvSpPr>
        <p:spPr>
          <a:xfrm>
            <a:off x="9262290" y="4605016"/>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Heart 22"/>
          <p:cNvSpPr/>
          <p:nvPr/>
        </p:nvSpPr>
        <p:spPr>
          <a:xfrm>
            <a:off x="8403815" y="4615248"/>
            <a:ext cx="842962" cy="74295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Rectangle 23"/>
          <p:cNvSpPr/>
          <p:nvPr/>
        </p:nvSpPr>
        <p:spPr>
          <a:xfrm>
            <a:off x="3523299" y="3690824"/>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Rectangle 24"/>
          <p:cNvSpPr/>
          <p:nvPr/>
        </p:nvSpPr>
        <p:spPr>
          <a:xfrm>
            <a:off x="4328971" y="3680728"/>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Isosceles Triangle 25"/>
          <p:cNvSpPr/>
          <p:nvPr/>
        </p:nvSpPr>
        <p:spPr>
          <a:xfrm>
            <a:off x="1676819" y="3699778"/>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27" name="Rectangle 26"/>
          <p:cNvSpPr/>
          <p:nvPr/>
        </p:nvSpPr>
        <p:spPr>
          <a:xfrm>
            <a:off x="2573826" y="3680728"/>
            <a:ext cx="676275"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Isosceles Triangle 27"/>
          <p:cNvSpPr/>
          <p:nvPr/>
        </p:nvSpPr>
        <p:spPr>
          <a:xfrm>
            <a:off x="3356611" y="484889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29" name="Isosceles Triangle 28"/>
          <p:cNvSpPr/>
          <p:nvPr/>
        </p:nvSpPr>
        <p:spPr>
          <a:xfrm>
            <a:off x="4211114" y="4848894"/>
            <a:ext cx="842963" cy="609600"/>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graphicFrame>
        <p:nvGraphicFramePr>
          <p:cNvPr id="30" name="Table 29"/>
          <p:cNvGraphicFramePr>
            <a:graphicFrameLocks noGrp="1"/>
          </p:cNvGraphicFramePr>
          <p:nvPr>
            <p:extLst>
              <p:ext uri="{D42A27DB-BD31-4B8C-83A1-F6EECF244321}">
                <p14:modId xmlns:p14="http://schemas.microsoft.com/office/powerpoint/2010/main" val="2021581227"/>
              </p:ext>
            </p:extLst>
          </p:nvPr>
        </p:nvGraphicFramePr>
        <p:xfrm>
          <a:off x="1580558" y="1975471"/>
          <a:ext cx="3422770" cy="1049054"/>
        </p:xfrm>
        <a:graphic>
          <a:graphicData uri="http://schemas.openxmlformats.org/drawingml/2006/table">
            <a:tbl>
              <a:tblPr>
                <a:tableStyleId>{5C22544A-7EE6-4342-B048-85BDC9FD1C3A}</a:tableStyleId>
              </a:tblPr>
              <a:tblGrid>
                <a:gridCol w="3422770"/>
              </a:tblGrid>
              <a:tr h="1049054">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graphicFrame>
        <p:nvGraphicFramePr>
          <p:cNvPr id="32" name="Table 31"/>
          <p:cNvGraphicFramePr>
            <a:graphicFrameLocks noGrp="1"/>
          </p:cNvGraphicFramePr>
          <p:nvPr>
            <p:extLst>
              <p:ext uri="{D42A27DB-BD31-4B8C-83A1-F6EECF244321}">
                <p14:modId xmlns:p14="http://schemas.microsoft.com/office/powerpoint/2010/main" val="3184346503"/>
              </p:ext>
            </p:extLst>
          </p:nvPr>
        </p:nvGraphicFramePr>
        <p:xfrm>
          <a:off x="5506037" y="3260324"/>
          <a:ext cx="6536433" cy="2355472"/>
        </p:xfrm>
        <a:graphic>
          <a:graphicData uri="http://schemas.openxmlformats.org/drawingml/2006/table">
            <a:tbl>
              <a:tblPr>
                <a:tableStyleId>{5C22544A-7EE6-4342-B048-85BDC9FD1C3A}</a:tableStyleId>
              </a:tblPr>
              <a:tblGrid>
                <a:gridCol w="2770630"/>
                <a:gridCol w="3765803"/>
              </a:tblGrid>
              <a:tr h="1177736">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r h="1177736">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c>
                  <a:txBody>
                    <a:bodyPr/>
                    <a:lstStyle/>
                    <a:p>
                      <a:endParaRPr lang="en-AU"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noFill/>
                  </a:tcPr>
                </a:tc>
              </a:tr>
            </a:tbl>
          </a:graphicData>
        </a:graphic>
      </p:graphicFrame>
      <p:sp>
        <p:nvSpPr>
          <p:cNvPr id="5" name="Slide Number Placeholder 4"/>
          <p:cNvSpPr>
            <a:spLocks noGrp="1"/>
          </p:cNvSpPr>
          <p:nvPr>
            <p:ph type="sldNum" sz="quarter" idx="12"/>
          </p:nvPr>
        </p:nvSpPr>
        <p:spPr/>
        <p:txBody>
          <a:bodyPr/>
          <a:lstStyle/>
          <a:p>
            <a:fld id="{75856035-CAFF-4FF9-851C-C2B1C2F56CC2}" type="slidenum">
              <a:rPr lang="en-AU" smtClean="0"/>
              <a:t>138</a:t>
            </a:fld>
            <a:endParaRPr lang="en-AU"/>
          </a:p>
        </p:txBody>
      </p:sp>
      <p:sp>
        <p:nvSpPr>
          <p:cNvPr id="33" name="Oval 32">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34" name="Oval 33">
            <a:hlinkClick r:id="rId4"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35" name="Oval 34">
            <a:hlinkClick r:id="rId5" action="ppaction://hlinksldjump"/>
          </p:cNvPr>
          <p:cNvSpPr/>
          <p:nvPr/>
        </p:nvSpPr>
        <p:spPr>
          <a:xfrm>
            <a:off x="2150878" y="6090247"/>
            <a:ext cx="655607" cy="655607"/>
          </a:xfrm>
          <a:prstGeom prst="ellipse">
            <a:avLst/>
          </a:prstGeom>
          <a:gradFill flip="none" rotWithShape="1">
            <a:gsLst>
              <a:gs pos="86000">
                <a:schemeClr val="accent2">
                  <a:lumMod val="50000"/>
                </a:schemeClr>
              </a:gs>
              <a:gs pos="96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36" name="Oval 35">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37" name="Oval 36">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88162866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4.8 – curly brackets</a:t>
            </a:r>
            <a:endParaRPr lang="en-AU" dirty="0"/>
          </a:p>
        </p:txBody>
      </p:sp>
      <p:sp>
        <p:nvSpPr>
          <p:cNvPr id="3" name="Content Placeholder 2"/>
          <p:cNvSpPr>
            <a:spLocks noGrp="1"/>
          </p:cNvSpPr>
          <p:nvPr>
            <p:ph idx="1"/>
          </p:nvPr>
        </p:nvSpPr>
        <p:spPr/>
        <p:txBody>
          <a:bodyPr/>
          <a:lstStyle/>
          <a:p>
            <a:pPr marL="114300" indent="0">
              <a:buNone/>
            </a:pPr>
            <a:r>
              <a:rPr lang="en-AU" dirty="0" smtClean="0"/>
              <a:t>Remember the plus (+) and asterisk (*) </a:t>
            </a:r>
            <a:r>
              <a:rPr lang="en-AU" dirty="0" err="1" smtClean="0"/>
              <a:t>metacharacters</a:t>
            </a:r>
            <a:r>
              <a:rPr lang="en-AU" dirty="0" smtClean="0"/>
              <a:t>?</a:t>
            </a:r>
          </a:p>
          <a:p>
            <a:pPr marL="114300" indent="0">
              <a:buNone/>
            </a:pPr>
            <a:endParaRPr lang="en-AU" dirty="0"/>
          </a:p>
          <a:p>
            <a:pPr marL="114300" indent="0">
              <a:buNone/>
            </a:pPr>
            <a:r>
              <a:rPr lang="en-AU" dirty="0" smtClean="0"/>
              <a:t>Each of them can match any number of the preceding character.</a:t>
            </a:r>
          </a:p>
          <a:p>
            <a:pPr marL="114300" indent="0">
              <a:buNone/>
            </a:pPr>
            <a:endParaRPr lang="en-AU" dirty="0"/>
          </a:p>
          <a:p>
            <a:pPr marL="114300" indent="0">
              <a:buNone/>
            </a:pPr>
            <a:r>
              <a:rPr lang="en-AU" dirty="0" smtClean="0"/>
              <a:t>If you don’t want to match on things that are too long, you might want to use, say:</a:t>
            </a:r>
          </a:p>
          <a:p>
            <a:pPr marL="114300" indent="0">
              <a:buNone/>
            </a:pPr>
            <a:r>
              <a:rPr lang="en-AU" dirty="0"/>
              <a:t>	</a:t>
            </a:r>
            <a:r>
              <a:rPr lang="en-AU" dirty="0" smtClean="0"/>
              <a:t> </a:t>
            </a:r>
            <a:r>
              <a:rPr lang="en-AU" u="sng" dirty="0" smtClean="0"/>
              <a:t>{1,255}</a:t>
            </a:r>
            <a:r>
              <a:rPr lang="en-AU" dirty="0" smtClean="0"/>
              <a:t> instead of the plus </a:t>
            </a:r>
          </a:p>
          <a:p>
            <a:pPr marL="114300" indent="0">
              <a:buNone/>
            </a:pPr>
            <a:r>
              <a:rPr lang="en-AU" dirty="0" smtClean="0"/>
              <a:t>	</a:t>
            </a:r>
            <a:r>
              <a:rPr lang="en-AU" u="sng" dirty="0" smtClean="0"/>
              <a:t>{,</a:t>
            </a:r>
            <a:r>
              <a:rPr lang="en-AU" u="sng" dirty="0"/>
              <a:t>255}</a:t>
            </a:r>
            <a:r>
              <a:rPr lang="en-AU" dirty="0"/>
              <a:t> instead of the </a:t>
            </a:r>
            <a:r>
              <a:rPr lang="en-AU" dirty="0" smtClean="0"/>
              <a:t>asterisk</a:t>
            </a:r>
            <a:endParaRPr lang="en-AU" dirty="0"/>
          </a:p>
          <a:p>
            <a:pPr marL="114300" indent="0">
              <a:buNone/>
            </a:pPr>
            <a:endParaRPr lang="en-AU" u="sng" dirty="0"/>
          </a:p>
        </p:txBody>
      </p:sp>
      <p:sp>
        <p:nvSpPr>
          <p:cNvPr id="4" name="Slide Number Placeholder 3"/>
          <p:cNvSpPr>
            <a:spLocks noGrp="1"/>
          </p:cNvSpPr>
          <p:nvPr>
            <p:ph type="sldNum" sz="quarter" idx="12"/>
          </p:nvPr>
        </p:nvSpPr>
        <p:spPr/>
        <p:txBody>
          <a:bodyPr/>
          <a:lstStyle/>
          <a:p>
            <a:fld id="{75856035-CAFF-4FF9-851C-C2B1C2F56CC2}" type="slidenum">
              <a:rPr lang="en-AU" smtClean="0"/>
              <a:t>139</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88000">
                <a:schemeClr val="accent2">
                  <a:lumMod val="50000"/>
                </a:schemeClr>
              </a:gs>
              <a:gs pos="98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45633889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Word boundaries</a:t>
            </a:r>
            <a:endParaRPr lang="en-AU" dirty="0"/>
          </a:p>
        </p:txBody>
      </p:sp>
      <p:sp>
        <p:nvSpPr>
          <p:cNvPr id="3" name="Content Placeholder 2"/>
          <p:cNvSpPr>
            <a:spLocks noGrp="1"/>
          </p:cNvSpPr>
          <p:nvPr>
            <p:ph idx="1"/>
          </p:nvPr>
        </p:nvSpPr>
        <p:spPr/>
        <p:txBody>
          <a:bodyPr/>
          <a:lstStyle/>
          <a:p>
            <a:pPr marL="0" indent="0">
              <a:buNone/>
            </a:pPr>
            <a:r>
              <a:rPr lang="en-AU" dirty="0" smtClean="0"/>
              <a:t>Carets and dollar signs are great if your text is in a list. </a:t>
            </a:r>
          </a:p>
          <a:p>
            <a:pPr marL="0" indent="0">
              <a:buNone/>
            </a:pPr>
            <a:endParaRPr lang="en-AU" dirty="0"/>
          </a:p>
          <a:p>
            <a:pPr marL="0" indent="0">
              <a:buNone/>
            </a:pPr>
            <a:r>
              <a:rPr lang="en-AU" dirty="0" smtClean="0"/>
              <a:t>What if it’s not, though? What if it’s in… you know, sentences? Like most of your text probably is.</a:t>
            </a:r>
          </a:p>
          <a:p>
            <a:pPr marL="0" indent="0">
              <a:buNone/>
            </a:pPr>
            <a:endParaRPr lang="en-AU" dirty="0"/>
          </a:p>
          <a:p>
            <a:pPr marL="0" indent="0">
              <a:buNone/>
            </a:pPr>
            <a:r>
              <a:rPr lang="en-AU" dirty="0" smtClean="0"/>
              <a:t>That’s where the word boundary - </a:t>
            </a:r>
            <a:r>
              <a:rPr lang="en-AU" u="sng" dirty="0" smtClean="0"/>
              <a:t>\b</a:t>
            </a:r>
            <a:r>
              <a:rPr lang="en-AU" dirty="0" smtClean="0"/>
              <a:t> – comes in handy.</a:t>
            </a:r>
          </a:p>
          <a:p>
            <a:pPr marL="0" indent="0">
              <a:buNone/>
            </a:pPr>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140</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90000">
                <a:schemeClr val="accent2">
                  <a:lumMod val="50000"/>
                </a:schemeClr>
              </a:gs>
              <a:gs pos="98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00522545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Word boundaries</a:t>
            </a:r>
            <a:endParaRPr lang="en-AU" dirty="0"/>
          </a:p>
        </p:txBody>
      </p:sp>
      <p:sp>
        <p:nvSpPr>
          <p:cNvPr id="3" name="Content Placeholder 2"/>
          <p:cNvSpPr>
            <a:spLocks noGrp="1"/>
          </p:cNvSpPr>
          <p:nvPr>
            <p:ph idx="1"/>
          </p:nvPr>
        </p:nvSpPr>
        <p:spPr/>
        <p:txBody>
          <a:bodyPr/>
          <a:lstStyle/>
          <a:p>
            <a:pPr marL="0" indent="0">
              <a:buNone/>
            </a:pPr>
            <a:r>
              <a:rPr lang="en-AU" dirty="0" smtClean="0"/>
              <a:t>Regex considers letters (upper and lower case), digits and underscores to be </a:t>
            </a:r>
            <a:r>
              <a:rPr lang="en-AU" i="1" dirty="0" smtClean="0"/>
              <a:t>word</a:t>
            </a:r>
            <a:r>
              <a:rPr lang="en-AU" i="1" dirty="0"/>
              <a:t> </a:t>
            </a:r>
            <a:r>
              <a:rPr lang="en-AU" i="1" dirty="0" smtClean="0"/>
              <a:t>characters</a:t>
            </a:r>
            <a:r>
              <a:rPr lang="en-AU" dirty="0" smtClean="0"/>
              <a:t>.</a:t>
            </a:r>
          </a:p>
          <a:p>
            <a:pPr marL="0" indent="0">
              <a:buNone/>
            </a:pPr>
            <a:endParaRPr lang="en-AU" dirty="0"/>
          </a:p>
          <a:p>
            <a:pPr marL="0" indent="0">
              <a:buNone/>
            </a:pPr>
            <a:r>
              <a:rPr lang="en-AU" dirty="0" smtClean="0"/>
              <a:t>A word boundary is whenever a word character and a non-word character are next to each other. Think of non-word characters as spaces, punctuation or anything else that isn’t used to spell a word.</a:t>
            </a:r>
          </a:p>
          <a:p>
            <a:pPr marL="0" indent="0">
              <a:buNone/>
            </a:pPr>
            <a:endParaRPr lang="en-AU" dirty="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141</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92000">
                <a:schemeClr val="accent2">
                  <a:lumMod val="50000"/>
                </a:schemeClr>
              </a:gs>
              <a:gs pos="99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80546365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Exercise 4.9 – Word boundaries</a:t>
            </a:r>
            <a:endParaRPr lang="en-AU" dirty="0"/>
          </a:p>
        </p:txBody>
      </p:sp>
      <p:sp>
        <p:nvSpPr>
          <p:cNvPr id="3" name="Content Placeholder 2"/>
          <p:cNvSpPr>
            <a:spLocks noGrp="1"/>
          </p:cNvSpPr>
          <p:nvPr>
            <p:ph idx="1"/>
          </p:nvPr>
        </p:nvSpPr>
        <p:spPr/>
        <p:txBody>
          <a:bodyPr/>
          <a:lstStyle/>
          <a:p>
            <a:pPr marL="0" indent="0">
              <a:buNone/>
            </a:pPr>
            <a:r>
              <a:rPr lang="en-AU" dirty="0" smtClean="0"/>
              <a:t>Write an expression that matches </a:t>
            </a:r>
            <a:r>
              <a:rPr lang="en-AU" i="1" dirty="0" smtClean="0"/>
              <a:t>only</a:t>
            </a:r>
            <a:r>
              <a:rPr lang="en-AU" dirty="0" smtClean="0"/>
              <a:t> on the word “dog”. Test it on this sentence below.</a:t>
            </a:r>
          </a:p>
          <a:p>
            <a:pPr marL="0" indent="0">
              <a:buNone/>
            </a:pPr>
            <a:endParaRPr lang="en-AU" dirty="0"/>
          </a:p>
          <a:p>
            <a:pPr marL="0" indent="0">
              <a:buNone/>
            </a:pPr>
            <a:r>
              <a:rPr lang="en-AU" i="1" dirty="0" smtClean="0"/>
              <a:t>“My doggone dog chewed my dog-eared book on endogenic </a:t>
            </a:r>
            <a:r>
              <a:rPr lang="en-AU" i="1" dirty="0" err="1" smtClean="0"/>
              <a:t>counterdogmatism</a:t>
            </a:r>
            <a:r>
              <a:rPr lang="en-AU" i="1" dirty="0" smtClean="0"/>
              <a:t>.”</a:t>
            </a:r>
          </a:p>
          <a:p>
            <a:pPr marL="0" indent="0">
              <a:buNone/>
            </a:pPr>
            <a:endParaRPr lang="en-AU" i="1" dirty="0"/>
          </a:p>
          <a:p>
            <a:pPr marL="0" indent="0">
              <a:buNone/>
            </a:pPr>
            <a:endParaRPr lang="en-AU" i="1" dirty="0"/>
          </a:p>
        </p:txBody>
      </p:sp>
      <p:sp>
        <p:nvSpPr>
          <p:cNvPr id="4" name="Slide Number Placeholder 3"/>
          <p:cNvSpPr>
            <a:spLocks noGrp="1"/>
          </p:cNvSpPr>
          <p:nvPr>
            <p:ph type="sldNum" sz="quarter" idx="12"/>
          </p:nvPr>
        </p:nvSpPr>
        <p:spPr/>
        <p:txBody>
          <a:bodyPr/>
          <a:lstStyle/>
          <a:p>
            <a:fld id="{75856035-CAFF-4FF9-851C-C2B1C2F56CC2}" type="slidenum">
              <a:rPr lang="en-AU" smtClean="0"/>
              <a:t>142</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93000">
                <a:schemeClr val="accent2">
                  <a:lumMod val="50000"/>
                </a:schemeClr>
              </a:gs>
              <a:gs pos="99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69484929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Exercise 4.9 – Word boundaries</a:t>
            </a:r>
          </a:p>
        </p:txBody>
      </p:sp>
      <p:sp>
        <p:nvSpPr>
          <p:cNvPr id="3" name="Content Placeholder 2"/>
          <p:cNvSpPr>
            <a:spLocks noGrp="1"/>
          </p:cNvSpPr>
          <p:nvPr>
            <p:ph idx="1"/>
          </p:nvPr>
        </p:nvSpPr>
        <p:spPr/>
        <p:txBody>
          <a:bodyPr/>
          <a:lstStyle/>
          <a:p>
            <a:pPr marL="0" indent="0">
              <a:buNone/>
            </a:pPr>
            <a:r>
              <a:rPr lang="en-AU" dirty="0" smtClean="0"/>
              <a:t>Answers are on the next slide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143</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94000">
                <a:schemeClr val="accent2">
                  <a:lumMod val="50000"/>
                </a:schemeClr>
              </a:gs>
              <a:gs pos="99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148312614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Answers 4.9 </a:t>
            </a:r>
            <a:r>
              <a:rPr lang="en-AU" dirty="0"/>
              <a:t>– Word boundaries</a:t>
            </a:r>
          </a:p>
        </p:txBody>
      </p:sp>
      <p:sp>
        <p:nvSpPr>
          <p:cNvPr id="3" name="Content Placeholder 2"/>
          <p:cNvSpPr>
            <a:spLocks noGrp="1"/>
          </p:cNvSpPr>
          <p:nvPr>
            <p:ph idx="1"/>
          </p:nvPr>
        </p:nvSpPr>
        <p:spPr/>
        <p:txBody>
          <a:bodyPr/>
          <a:lstStyle/>
          <a:p>
            <a:pPr marL="0" indent="0">
              <a:buNone/>
            </a:pPr>
            <a:r>
              <a:rPr lang="en-AU" dirty="0" smtClean="0"/>
              <a:t>If you use </a:t>
            </a:r>
            <a:r>
              <a:rPr lang="en-AU" u="sng" dirty="0" smtClean="0"/>
              <a:t>dog</a:t>
            </a:r>
            <a:r>
              <a:rPr lang="en-AU" dirty="0" smtClean="0"/>
              <a:t> as your expression, it highlights a lot besides “dog”:</a:t>
            </a:r>
          </a:p>
          <a:p>
            <a:pPr marL="0" indent="0">
              <a:buNone/>
            </a:pPr>
            <a:endParaRPr lang="en-AU" dirty="0"/>
          </a:p>
          <a:p>
            <a:pPr marL="0" indent="0">
              <a:buNone/>
            </a:pPr>
            <a:r>
              <a:rPr lang="en-AU" i="1" dirty="0"/>
              <a:t>“My </a:t>
            </a:r>
            <a:r>
              <a:rPr lang="en-AU" b="1" i="1" dirty="0"/>
              <a:t>dog</a:t>
            </a:r>
            <a:r>
              <a:rPr lang="en-AU" i="1" dirty="0"/>
              <a:t>gone </a:t>
            </a:r>
            <a:r>
              <a:rPr lang="en-AU" b="1" i="1" dirty="0"/>
              <a:t>dog</a:t>
            </a:r>
            <a:r>
              <a:rPr lang="en-AU" i="1" dirty="0"/>
              <a:t> chewed my </a:t>
            </a:r>
            <a:r>
              <a:rPr lang="en-AU" b="1" i="1" dirty="0"/>
              <a:t>dog</a:t>
            </a:r>
            <a:r>
              <a:rPr lang="en-AU" i="1" dirty="0"/>
              <a:t>-eared book on en</a:t>
            </a:r>
            <a:r>
              <a:rPr lang="en-AU" b="1" i="1" dirty="0"/>
              <a:t>dog</a:t>
            </a:r>
            <a:r>
              <a:rPr lang="en-AU" i="1" dirty="0"/>
              <a:t>enic </a:t>
            </a:r>
            <a:r>
              <a:rPr lang="en-AU" i="1" dirty="0" err="1"/>
              <a:t>counter</a:t>
            </a:r>
            <a:r>
              <a:rPr lang="en-AU" b="1" i="1" dirty="0" err="1"/>
              <a:t>dog</a:t>
            </a:r>
            <a:r>
              <a:rPr lang="en-AU" i="1" dirty="0" err="1"/>
              <a:t>matism</a:t>
            </a:r>
            <a:r>
              <a:rPr lang="en-AU" i="1" dirty="0"/>
              <a:t>.”</a:t>
            </a:r>
          </a:p>
          <a:p>
            <a:pPr marL="0" indent="0">
              <a:buNone/>
            </a:pPr>
            <a:endParaRPr lang="en-AU" dirty="0" smtClean="0"/>
          </a:p>
          <a:p>
            <a:pPr marL="0" indent="0">
              <a:buNone/>
            </a:pPr>
            <a:r>
              <a:rPr lang="en-AU" dirty="0" smtClean="0"/>
              <a:t>Carets and dollar signs don’t help, since this is all one line.</a:t>
            </a:r>
          </a:p>
          <a:p>
            <a:pPr marL="0" indent="0">
              <a:buNone/>
            </a:pPr>
            <a:endParaRPr lang="en-AU" dirty="0"/>
          </a:p>
          <a:p>
            <a:pPr marL="0" indent="0">
              <a:buNone/>
            </a:pPr>
            <a:r>
              <a:rPr lang="en-AU" u="sng" dirty="0" smtClean="0"/>
              <a:t>\</a:t>
            </a:r>
            <a:r>
              <a:rPr lang="en-AU" u="sng" dirty="0" err="1" smtClean="0"/>
              <a:t>bdog</a:t>
            </a:r>
            <a:r>
              <a:rPr lang="en-AU" u="sng" dirty="0" smtClean="0"/>
              <a:t>\b</a:t>
            </a:r>
            <a:r>
              <a:rPr lang="en-AU" dirty="0" smtClean="0"/>
              <a:t> does the trick, though – </a:t>
            </a:r>
            <a:r>
              <a:rPr lang="en-AU" dirty="0" smtClean="0">
                <a:hlinkClick r:id="rId2"/>
              </a:rPr>
              <a:t>see it here</a:t>
            </a:r>
            <a:r>
              <a:rPr lang="en-AU" dirty="0" smtClean="0"/>
              <a:t>.</a:t>
            </a:r>
            <a:endParaRPr lang="en-AU" u="sng" dirty="0" smtClean="0"/>
          </a:p>
          <a:p>
            <a:pPr marL="0" indent="0">
              <a:buNone/>
            </a:pP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144</a:t>
            </a:fld>
            <a:endParaRPr lang="en-AU"/>
          </a:p>
        </p:txBody>
      </p:sp>
      <p:sp>
        <p:nvSpPr>
          <p:cNvPr id="5" name="Oval 4">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4"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5" action="ppaction://hlinksldjump"/>
          </p:cNvPr>
          <p:cNvSpPr/>
          <p:nvPr/>
        </p:nvSpPr>
        <p:spPr>
          <a:xfrm>
            <a:off x="2150878" y="6090247"/>
            <a:ext cx="655607" cy="655607"/>
          </a:xfrm>
          <a:prstGeom prst="ellipse">
            <a:avLst/>
          </a:prstGeom>
          <a:gradFill flip="none" rotWithShape="1">
            <a:gsLst>
              <a:gs pos="96000">
                <a:schemeClr val="accent2">
                  <a:lumMod val="50000"/>
                </a:schemeClr>
              </a:gs>
              <a:gs pos="99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6"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33157722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Module 4 Review</a:t>
            </a:r>
            <a:endParaRPr lang="en-AU" dirty="0"/>
          </a:p>
        </p:txBody>
      </p:sp>
      <p:sp>
        <p:nvSpPr>
          <p:cNvPr id="3" name="Content Placeholder 2"/>
          <p:cNvSpPr>
            <a:spLocks noGrp="1"/>
          </p:cNvSpPr>
          <p:nvPr>
            <p:ph idx="1"/>
          </p:nvPr>
        </p:nvSpPr>
        <p:spPr/>
        <p:txBody>
          <a:bodyPr>
            <a:normAutofit fontScale="92500"/>
          </a:bodyPr>
          <a:lstStyle/>
          <a:p>
            <a:pPr marL="114300" indent="0">
              <a:buNone/>
            </a:pPr>
            <a:r>
              <a:rPr lang="en-AU" dirty="0" smtClean="0"/>
              <a:t>We covered a lot in this module:</a:t>
            </a:r>
          </a:p>
          <a:p>
            <a:r>
              <a:rPr lang="en-AU" dirty="0" smtClean="0"/>
              <a:t>Using square brackets to match on ranges or lists of characters,</a:t>
            </a:r>
          </a:p>
          <a:p>
            <a:r>
              <a:rPr lang="en-AU" dirty="0" smtClean="0"/>
              <a:t>Matching one set of characters OR another using the pipe,</a:t>
            </a:r>
          </a:p>
          <a:p>
            <a:r>
              <a:rPr lang="en-AU" dirty="0" smtClean="0"/>
              <a:t>Using a caret inside square brackets to match NOT the following characters,</a:t>
            </a:r>
          </a:p>
          <a:p>
            <a:r>
              <a:rPr lang="en-AU" dirty="0" smtClean="0"/>
              <a:t>Using a caret elsewhere to match the start of a line, with a dollar sign to match the end,</a:t>
            </a:r>
          </a:p>
          <a:p>
            <a:r>
              <a:rPr lang="en-AU" dirty="0" smtClean="0"/>
              <a:t>Escaping using backslashes to treat </a:t>
            </a:r>
            <a:r>
              <a:rPr lang="en-AU" dirty="0" err="1" smtClean="0"/>
              <a:t>metacharacters</a:t>
            </a:r>
            <a:r>
              <a:rPr lang="en-AU" dirty="0" smtClean="0"/>
              <a:t> as normal characters,</a:t>
            </a:r>
          </a:p>
          <a:p>
            <a:r>
              <a:rPr lang="en-AU" dirty="0" smtClean="0"/>
              <a:t>How curly brackets can be like pluses and asterisks, only even more flexible,</a:t>
            </a:r>
          </a:p>
          <a:p>
            <a:r>
              <a:rPr lang="en-AU" dirty="0" smtClean="0"/>
              <a:t>Using </a:t>
            </a:r>
            <a:r>
              <a:rPr lang="en-AU" u="sng" dirty="0" smtClean="0"/>
              <a:t>\b</a:t>
            </a:r>
            <a:r>
              <a:rPr lang="en-AU" dirty="0" smtClean="0"/>
              <a:t> to match on word boundaries – places in text where letters or numbers are up against punctuation or spaces.</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145</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97000">
                <a:schemeClr val="accent2">
                  <a:lumMod val="50000"/>
                </a:schemeClr>
              </a:gs>
              <a:gs pos="99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63110748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Module 5 Teaser</a:t>
            </a:r>
            <a:endParaRPr lang="en-AU" dirty="0"/>
          </a:p>
        </p:txBody>
      </p:sp>
      <p:sp>
        <p:nvSpPr>
          <p:cNvPr id="3" name="Content Placeholder 2"/>
          <p:cNvSpPr>
            <a:spLocks noGrp="1"/>
          </p:cNvSpPr>
          <p:nvPr>
            <p:ph idx="1"/>
          </p:nvPr>
        </p:nvSpPr>
        <p:spPr/>
        <p:txBody>
          <a:bodyPr/>
          <a:lstStyle/>
          <a:p>
            <a:pPr marL="114300" indent="0">
              <a:buNone/>
            </a:pPr>
            <a:r>
              <a:rPr lang="en-AU" dirty="0" smtClean="0"/>
              <a:t>We’ve covered a lot of </a:t>
            </a:r>
            <a:r>
              <a:rPr lang="en-AU" dirty="0" err="1" smtClean="0"/>
              <a:t>metacharacters</a:t>
            </a:r>
            <a:r>
              <a:rPr lang="en-AU" dirty="0" smtClean="0"/>
              <a:t> so far.</a:t>
            </a:r>
          </a:p>
          <a:p>
            <a:pPr marL="114300" indent="0">
              <a:buNone/>
            </a:pPr>
            <a:endParaRPr lang="en-AU" dirty="0"/>
          </a:p>
          <a:p>
            <a:pPr marL="114300" indent="0">
              <a:buNone/>
            </a:pPr>
            <a:r>
              <a:rPr lang="en-AU" dirty="0" smtClean="0"/>
              <a:t>Next up, we’re pulling it all together to consider how to build expressions. It’s not enough to know that a question mark does – you need to know how to write expressions that can solve your problems.</a:t>
            </a:r>
          </a:p>
          <a:p>
            <a:pPr marL="114300" indent="0">
              <a:buNone/>
            </a:pPr>
            <a:endParaRPr lang="en-AU" dirty="0"/>
          </a:p>
          <a:p>
            <a:pPr marL="114300" indent="0">
              <a:buNone/>
            </a:pPr>
            <a:r>
              <a:rPr lang="en-AU" dirty="0" smtClean="0"/>
              <a:t>If you want to know how to do that, keep reading… unless you want to take a quick break before the final stretch.</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146</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98000">
                <a:schemeClr val="accent2">
                  <a:lumMod val="50000"/>
                </a:schemeClr>
              </a:gs>
              <a:gs pos="99000">
                <a:schemeClr val="accent1">
                  <a:tint val="44500"/>
                  <a:satMod val="16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62679004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Designing Regular Expressions</a:t>
            </a:r>
            <a:endParaRPr lang="en-AU" dirty="0"/>
          </a:p>
        </p:txBody>
      </p:sp>
      <p:sp>
        <p:nvSpPr>
          <p:cNvPr id="3" name="Text Placeholder 2"/>
          <p:cNvSpPr>
            <a:spLocks noGrp="1"/>
          </p:cNvSpPr>
          <p:nvPr>
            <p:ph type="body" idx="1"/>
          </p:nvPr>
        </p:nvSpPr>
        <p:spPr/>
        <p:txBody>
          <a:bodyPr/>
          <a:lstStyle/>
          <a:p>
            <a:r>
              <a:rPr lang="en-AU" dirty="0" smtClean="0"/>
              <a:t>Using Regular Expressions – Module 5</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147</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330828655"/>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does your expression need to do?</a:t>
            </a:r>
            <a:endParaRPr lang="en-AU" dirty="0"/>
          </a:p>
        </p:txBody>
      </p:sp>
      <p:sp>
        <p:nvSpPr>
          <p:cNvPr id="3" name="Content Placeholder 2"/>
          <p:cNvSpPr>
            <a:spLocks noGrp="1"/>
          </p:cNvSpPr>
          <p:nvPr>
            <p:ph idx="1"/>
          </p:nvPr>
        </p:nvSpPr>
        <p:spPr/>
        <p:txBody>
          <a:bodyPr/>
          <a:lstStyle/>
          <a:p>
            <a:pPr marL="0" indent="0">
              <a:buNone/>
            </a:pPr>
            <a:r>
              <a:rPr lang="en-AU" dirty="0" smtClean="0"/>
              <a:t>Say you want to write an expression to match email addresses.</a:t>
            </a:r>
          </a:p>
          <a:p>
            <a:pPr marL="0" indent="0">
              <a:buNone/>
            </a:pPr>
            <a:endParaRPr lang="en-AU" dirty="0" smtClean="0"/>
          </a:p>
          <a:p>
            <a:pPr marL="0" indent="0">
              <a:buNone/>
            </a:pPr>
            <a:r>
              <a:rPr lang="en-AU" u="sng" dirty="0" smtClean="0"/>
              <a:t>.+@.+</a:t>
            </a:r>
            <a:r>
              <a:rPr lang="en-AU" dirty="0" smtClean="0"/>
              <a:t> will do the trick.</a:t>
            </a:r>
            <a:endParaRPr lang="en-AU" dirty="0"/>
          </a:p>
          <a:p>
            <a:pPr marL="0" indent="0">
              <a:buNone/>
            </a:pPr>
            <a:endParaRPr lang="en-AU" dirty="0" smtClean="0"/>
          </a:p>
          <a:p>
            <a:pPr marL="0" indent="0">
              <a:buNone/>
            </a:pPr>
            <a:r>
              <a:rPr lang="en-AU" dirty="0" smtClean="0"/>
              <a:t>It will also match on many things that aren’t email addresses.</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148</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a:gradFill>
            <a:gsLst>
              <a:gs pos="12000">
                <a:schemeClr val="accent2">
                  <a:lumMod val="50000"/>
                </a:schemeClr>
              </a:gs>
              <a:gs pos="100000">
                <a:schemeClr val="bg1">
                  <a:lumMod val="95000"/>
                </a:schemeClr>
              </a:gs>
              <a:gs pos="24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74052520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does your expression need to do?</a:t>
            </a:r>
            <a:endParaRPr lang="en-AU" dirty="0"/>
          </a:p>
        </p:txBody>
      </p:sp>
      <p:sp>
        <p:nvSpPr>
          <p:cNvPr id="3" name="Content Placeholder 2"/>
          <p:cNvSpPr>
            <a:spLocks noGrp="1"/>
          </p:cNvSpPr>
          <p:nvPr>
            <p:ph idx="1"/>
          </p:nvPr>
        </p:nvSpPr>
        <p:spPr/>
        <p:txBody>
          <a:bodyPr/>
          <a:lstStyle/>
          <a:p>
            <a:pPr marL="0" indent="0">
              <a:buNone/>
            </a:pPr>
            <a:r>
              <a:rPr lang="en-AU" u="sng" dirty="0" smtClean="0"/>
              <a:t>.+@.+</a:t>
            </a:r>
            <a:r>
              <a:rPr lang="en-AU" dirty="0" smtClean="0"/>
              <a:t> will match:</a:t>
            </a:r>
          </a:p>
          <a:p>
            <a:r>
              <a:rPr lang="en-AU" dirty="0" err="1" smtClean="0"/>
              <a:t>dog@wolf</a:t>
            </a:r>
            <a:endParaRPr lang="en-AU" dirty="0" smtClean="0"/>
          </a:p>
          <a:p>
            <a:r>
              <a:rPr lang="en-AU" dirty="0" err="1" smtClean="0"/>
              <a:t>username@domain@text</a:t>
            </a:r>
            <a:endParaRPr lang="en-AU" dirty="0" smtClean="0"/>
          </a:p>
          <a:p>
            <a:r>
              <a:rPr lang="en-AU" dirty="0" smtClean="0"/>
              <a:t>~~~~~@~~~~~</a:t>
            </a:r>
          </a:p>
          <a:p>
            <a:r>
              <a:rPr lang="en-AU" dirty="0"/>
              <a:t> </a:t>
            </a:r>
            <a:r>
              <a:rPr lang="en-AU" dirty="0" smtClean="0"/>
              <a:t>@ </a:t>
            </a:r>
          </a:p>
          <a:p>
            <a:r>
              <a:rPr lang="en-AU" dirty="0" err="1" smtClean="0"/>
              <a:t>username@domain</a:t>
            </a:r>
            <a:r>
              <a:rPr lang="en-AU" dirty="0" smtClean="0"/>
              <a:t>..com</a:t>
            </a:r>
          </a:p>
          <a:p>
            <a:r>
              <a:rPr lang="en-AU" dirty="0" smtClean="0"/>
              <a:t>@@@</a:t>
            </a:r>
          </a:p>
          <a:p>
            <a:r>
              <a:rPr lang="en-AU" dirty="0" err="1" smtClean="0"/>
              <a:t>user,name@domain,com</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149</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a:gradFill>
            <a:gsLst>
              <a:gs pos="24000">
                <a:schemeClr val="accent2">
                  <a:lumMod val="50000"/>
                </a:schemeClr>
              </a:gs>
              <a:gs pos="100000">
                <a:schemeClr val="bg1">
                  <a:lumMod val="95000"/>
                </a:schemeClr>
              </a:gs>
              <a:gs pos="36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21297985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does your expression need to do?</a:t>
            </a:r>
            <a:endParaRPr lang="en-AU" dirty="0"/>
          </a:p>
        </p:txBody>
      </p:sp>
      <p:sp>
        <p:nvSpPr>
          <p:cNvPr id="3" name="Content Placeholder 2"/>
          <p:cNvSpPr>
            <a:spLocks noGrp="1"/>
          </p:cNvSpPr>
          <p:nvPr>
            <p:ph idx="1"/>
          </p:nvPr>
        </p:nvSpPr>
        <p:spPr/>
        <p:txBody>
          <a:bodyPr/>
          <a:lstStyle/>
          <a:p>
            <a:pPr marL="0" indent="0">
              <a:buNone/>
            </a:pPr>
            <a:r>
              <a:rPr lang="en-AU" dirty="0" smtClean="0"/>
              <a:t>None of those things are valid email addresses. There are rules governing how email addresses can be formatted:</a:t>
            </a:r>
          </a:p>
          <a:p>
            <a:pPr indent="-342900"/>
            <a:r>
              <a:rPr lang="en-AU" dirty="0" smtClean="0"/>
              <a:t>It must have a single @ sign, which separates the username from the domain name.</a:t>
            </a:r>
          </a:p>
          <a:p>
            <a:pPr indent="-342900"/>
            <a:r>
              <a:rPr lang="en-AU" dirty="0" smtClean="0"/>
              <a:t>The username and domain name can include letters, numbers, hyphens</a:t>
            </a:r>
            <a:r>
              <a:rPr lang="en-AU" dirty="0"/>
              <a:t> </a:t>
            </a:r>
            <a:r>
              <a:rPr lang="en-AU" dirty="0" smtClean="0"/>
              <a:t>and underscores. They can include periods, but not two adjacent periods and not adjacent to the @ sign, nor can they be at the start or the end of the email address.</a:t>
            </a:r>
          </a:p>
          <a:p>
            <a:pPr indent="-342900"/>
            <a:r>
              <a:rPr lang="en-AU" dirty="0" smtClean="0"/>
              <a:t>The username can include apostrophes. The domain name can’t.</a:t>
            </a:r>
          </a:p>
          <a:p>
            <a:pPr indent="-342900"/>
            <a:r>
              <a:rPr lang="en-AU" dirty="0" smtClean="0"/>
              <a:t>And so on…</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150</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a:gradFill>
            <a:gsLst>
              <a:gs pos="36000">
                <a:schemeClr val="accent2">
                  <a:lumMod val="50000"/>
                </a:schemeClr>
              </a:gs>
              <a:gs pos="100000">
                <a:schemeClr val="bg1">
                  <a:lumMod val="95000"/>
                </a:schemeClr>
              </a:gs>
              <a:gs pos="48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55744894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does your expression need to do?</a:t>
            </a:r>
          </a:p>
        </p:txBody>
      </p:sp>
      <p:sp>
        <p:nvSpPr>
          <p:cNvPr id="3" name="Content Placeholder 2"/>
          <p:cNvSpPr>
            <a:spLocks noGrp="1"/>
          </p:cNvSpPr>
          <p:nvPr>
            <p:ph idx="1"/>
          </p:nvPr>
        </p:nvSpPr>
        <p:spPr/>
        <p:txBody>
          <a:bodyPr/>
          <a:lstStyle/>
          <a:p>
            <a:pPr marL="0" indent="0">
              <a:buNone/>
            </a:pPr>
            <a:r>
              <a:rPr lang="en-AU" dirty="0" smtClean="0"/>
              <a:t>The question is… does this matter?</a:t>
            </a:r>
          </a:p>
          <a:p>
            <a:pPr marL="0" indent="0">
              <a:buNone/>
            </a:pPr>
            <a:endParaRPr lang="en-AU" dirty="0"/>
          </a:p>
          <a:p>
            <a:pPr marL="0" indent="0">
              <a:buNone/>
            </a:pPr>
            <a:r>
              <a:rPr lang="en-AU" dirty="0" smtClean="0"/>
              <a:t>Maybe, maybe not. If your data is well-organised, an expression this imprecise can work.</a:t>
            </a:r>
          </a:p>
          <a:p>
            <a:pPr marL="0" indent="0">
              <a:buNone/>
            </a:pPr>
            <a:endParaRPr lang="en-AU" dirty="0"/>
          </a:p>
          <a:p>
            <a:pPr marL="0" indent="0">
              <a:buNone/>
            </a:pPr>
            <a:r>
              <a:rPr lang="en-AU" dirty="0" smtClean="0"/>
              <a:t>It’ll find email addresses out of a list of names, phone numbers and other personal data. If the data is more complicated than that, though, it’ll also match on things that definitely aren’t email addresses.</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151</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a:gradFill>
            <a:gsLst>
              <a:gs pos="48000">
                <a:schemeClr val="accent2">
                  <a:lumMod val="50000"/>
                </a:schemeClr>
              </a:gs>
              <a:gs pos="100000">
                <a:schemeClr val="bg1">
                  <a:lumMod val="95000"/>
                </a:schemeClr>
              </a:gs>
              <a:gs pos="6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71001678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does your expression need to do?</a:t>
            </a:r>
          </a:p>
        </p:txBody>
      </p:sp>
      <p:sp>
        <p:nvSpPr>
          <p:cNvPr id="3" name="Content Placeholder 2"/>
          <p:cNvSpPr>
            <a:spLocks noGrp="1"/>
          </p:cNvSpPr>
          <p:nvPr>
            <p:ph idx="1"/>
          </p:nvPr>
        </p:nvSpPr>
        <p:spPr/>
        <p:txBody>
          <a:bodyPr/>
          <a:lstStyle/>
          <a:p>
            <a:pPr marL="0" indent="0">
              <a:buNone/>
            </a:pPr>
            <a:r>
              <a:rPr lang="en-AU" dirty="0" smtClean="0"/>
              <a:t>Is a human going to look over the data your expression matched on? If so, a few false positives aren’t so bad.</a:t>
            </a:r>
          </a:p>
          <a:p>
            <a:pPr marL="0" indent="0">
              <a:buNone/>
            </a:pPr>
            <a:endParaRPr lang="en-AU" dirty="0"/>
          </a:p>
          <a:p>
            <a:pPr marL="0" indent="0">
              <a:buNone/>
            </a:pPr>
            <a:r>
              <a:rPr lang="en-AU" dirty="0" smtClean="0"/>
              <a:t>If your expression is part of an automated system, it needs to be a lot more precise.</a:t>
            </a:r>
          </a:p>
          <a:p>
            <a:pPr marL="0" indent="0">
              <a:buNone/>
            </a:pPr>
            <a:endParaRPr lang="en-AU" dirty="0"/>
          </a:p>
          <a:p>
            <a:pPr marL="0" indent="0">
              <a:buNone/>
            </a:pPr>
            <a:r>
              <a:rPr lang="en-AU" dirty="0" smtClean="0"/>
              <a:t>It’s like anything else – the right tool for the job depends entirely on what that job is.</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152</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a:gradFill>
            <a:gsLst>
              <a:gs pos="60000">
                <a:schemeClr val="accent2">
                  <a:lumMod val="50000"/>
                </a:schemeClr>
              </a:gs>
              <a:gs pos="100000">
                <a:schemeClr val="bg1">
                  <a:lumMod val="95000"/>
                </a:schemeClr>
              </a:gs>
              <a:gs pos="72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52878040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 expression for email addresses</a:t>
            </a:r>
            <a:endParaRPr lang="en-AU" dirty="0"/>
          </a:p>
        </p:txBody>
      </p:sp>
      <p:sp>
        <p:nvSpPr>
          <p:cNvPr id="3" name="Content Placeholder 2"/>
          <p:cNvSpPr>
            <a:spLocks noGrp="1"/>
          </p:cNvSpPr>
          <p:nvPr>
            <p:ph idx="1"/>
          </p:nvPr>
        </p:nvSpPr>
        <p:spPr/>
        <p:txBody>
          <a:bodyPr>
            <a:normAutofit/>
          </a:bodyPr>
          <a:lstStyle/>
          <a:p>
            <a:pPr marL="0" indent="0">
              <a:buNone/>
            </a:pPr>
            <a:r>
              <a:rPr lang="en-AU" dirty="0" smtClean="0"/>
              <a:t>An expression that’ll match email address – and </a:t>
            </a:r>
            <a:r>
              <a:rPr lang="en-AU" i="1" dirty="0" smtClean="0"/>
              <a:t>only</a:t>
            </a:r>
            <a:r>
              <a:rPr lang="en-AU" dirty="0" smtClean="0"/>
              <a:t> email addresses – looks like this:</a:t>
            </a:r>
          </a:p>
          <a:p>
            <a:pPr marL="0" indent="0">
              <a:buNone/>
            </a:pPr>
            <a:endParaRPr lang="en-AU" dirty="0"/>
          </a:p>
          <a:p>
            <a:pPr marL="0" indent="0">
              <a:buNone/>
            </a:pPr>
            <a:r>
              <a:rPr lang="en-AU" u="sng" dirty="0"/>
              <a:t>(?:[\u00A0-\uD7FF\uE000-\uFFFFa-z0-9!#$%&amp;'*+/=?^_`{|}~-]+(?:\.[\u00A0-\uD7FF\uE000-\uFFFFa-z0-9!#$%&amp;'*+/=?^_`{|}~-]+)*|"(?:[\x01-\x08\x0b\x0c\x0e-\x1f\x21\x23-\x5b\x5d-\x7f]|\[\x01-\x09\x0b\x0c\x0e-\x7f])*")@(?:(?:[\u00A0-\uD7FF\uE000-\uFFFFa-z0-9](?:[\u00A0-\uD7FF\uE000-\uFFFF-a-z0-9-]*[\u00A0-\uD7FF\uE000-\uFFFFa-z0-9])?\.)+[\u00A0-\uD7FF\uE000-\uFFFFa-z0-9](?:[\u00A0-\uD7FF\uE000-\uFFFFa-z0-9-]*[\u00A0-\uD7FF\uE000-\uFFFFa-z0-9])?|\[(?:(?:(2(5[0-5]|[0-4][0-9])|1[0-9][0-9]|[1-9]?[0-9]))\.){3</a:t>
            </a:r>
            <a:r>
              <a:rPr lang="en-AU" u="sng" dirty="0" smtClean="0"/>
              <a:t>}\]) </a:t>
            </a:r>
            <a:endParaRPr lang="en-AU" u="sng" dirty="0"/>
          </a:p>
        </p:txBody>
      </p:sp>
      <p:sp>
        <p:nvSpPr>
          <p:cNvPr id="4" name="Slide Number Placeholder 3"/>
          <p:cNvSpPr>
            <a:spLocks noGrp="1"/>
          </p:cNvSpPr>
          <p:nvPr>
            <p:ph type="sldNum" sz="quarter" idx="12"/>
          </p:nvPr>
        </p:nvSpPr>
        <p:spPr/>
        <p:txBody>
          <a:bodyPr/>
          <a:lstStyle/>
          <a:p>
            <a:fld id="{75856035-CAFF-4FF9-851C-C2B1C2F56CC2}" type="slidenum">
              <a:rPr lang="en-AU" smtClean="0"/>
              <a:t>153</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a:gradFill>
            <a:gsLst>
              <a:gs pos="72000">
                <a:schemeClr val="accent2">
                  <a:lumMod val="50000"/>
                </a:schemeClr>
              </a:gs>
              <a:gs pos="100000">
                <a:schemeClr val="bg1">
                  <a:lumMod val="95000"/>
                </a:schemeClr>
              </a:gs>
              <a:gs pos="84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41878124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Intimidating, right? </a:t>
            </a:r>
            <a:endParaRPr lang="en-AU" dirty="0"/>
          </a:p>
        </p:txBody>
      </p:sp>
      <p:sp>
        <p:nvSpPr>
          <p:cNvPr id="3" name="Content Placeholder 2"/>
          <p:cNvSpPr>
            <a:spLocks noGrp="1"/>
          </p:cNvSpPr>
          <p:nvPr>
            <p:ph idx="1"/>
          </p:nvPr>
        </p:nvSpPr>
        <p:spPr/>
        <p:txBody>
          <a:bodyPr/>
          <a:lstStyle/>
          <a:p>
            <a:pPr marL="0" indent="0">
              <a:buNone/>
            </a:pPr>
            <a:r>
              <a:rPr lang="en-AU" dirty="0" smtClean="0"/>
              <a:t>That is one intense expression.</a:t>
            </a:r>
          </a:p>
          <a:p>
            <a:pPr marL="0" indent="0">
              <a:buNone/>
            </a:pPr>
            <a:endParaRPr lang="en-AU" dirty="0"/>
          </a:p>
          <a:p>
            <a:pPr marL="0" indent="0">
              <a:buNone/>
            </a:pPr>
            <a:r>
              <a:rPr lang="en-AU" dirty="0" smtClean="0"/>
              <a:t>I didn’t write it, though. The good news is I didn’t have to. </a:t>
            </a:r>
            <a:r>
              <a:rPr lang="en-AU" dirty="0" err="1" smtClean="0">
                <a:hlinkClick r:id="rId2"/>
              </a:rPr>
              <a:t>Cyberchef</a:t>
            </a:r>
            <a:r>
              <a:rPr lang="en-AU" dirty="0">
                <a:hlinkClick r:id="rId2"/>
              </a:rPr>
              <a:t> </a:t>
            </a:r>
            <a:r>
              <a:rPr lang="en-AU" dirty="0" smtClean="0"/>
              <a:t>has expressions built in – for email addresses, IP addresses, URLs and more.</a:t>
            </a:r>
          </a:p>
          <a:p>
            <a:pPr marL="0" indent="0">
              <a:buNone/>
            </a:pPr>
            <a:endParaRPr lang="en-AU" dirty="0"/>
          </a:p>
          <a:p>
            <a:pPr marL="0" indent="0">
              <a:buNone/>
            </a:pPr>
            <a:r>
              <a:rPr lang="en-AU" dirty="0" smtClean="0"/>
              <a:t>Simply select </a:t>
            </a:r>
            <a:r>
              <a:rPr lang="en-AU" b="1" dirty="0" smtClean="0"/>
              <a:t>Built in regexes</a:t>
            </a:r>
            <a:r>
              <a:rPr lang="en-AU" dirty="0" smtClean="0"/>
              <a:t> and choose the expression you need</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154</a:t>
            </a:fld>
            <a:endParaRPr lang="en-AU"/>
          </a:p>
        </p:txBody>
      </p:sp>
      <p:sp>
        <p:nvSpPr>
          <p:cNvPr id="5" name="Oval 4">
            <a:hlinkClick r:id="rId3"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4"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5" action="ppaction://hlinksldjump"/>
          </p:cNvPr>
          <p:cNvSpPr/>
          <p:nvPr/>
        </p:nvSpPr>
        <p:spPr>
          <a:xfrm>
            <a:off x="2150878"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6" action="ppaction://hlinksldjump"/>
          </p:cNvPr>
          <p:cNvSpPr/>
          <p:nvPr/>
        </p:nvSpPr>
        <p:spPr>
          <a:xfrm>
            <a:off x="2809373" y="6090245"/>
            <a:ext cx="655607" cy="655607"/>
          </a:xfrm>
          <a:prstGeom prst="ellipse">
            <a:avLst/>
          </a:prstGeom>
          <a:gradFill>
            <a:gsLst>
              <a:gs pos="84000">
                <a:schemeClr val="accent2">
                  <a:lumMod val="50000"/>
                </a:schemeClr>
              </a:gs>
              <a:gs pos="100000">
                <a:schemeClr val="bg1">
                  <a:lumMod val="95000"/>
                </a:schemeClr>
              </a:gs>
              <a:gs pos="94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7"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1262446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Need a complex expression?	</a:t>
            </a:r>
            <a:endParaRPr lang="en-AU" dirty="0"/>
          </a:p>
        </p:txBody>
      </p:sp>
      <p:sp>
        <p:nvSpPr>
          <p:cNvPr id="3" name="Content Placeholder 2"/>
          <p:cNvSpPr>
            <a:spLocks noGrp="1"/>
          </p:cNvSpPr>
          <p:nvPr>
            <p:ph idx="1"/>
          </p:nvPr>
        </p:nvSpPr>
        <p:spPr/>
        <p:txBody>
          <a:bodyPr/>
          <a:lstStyle/>
          <a:p>
            <a:pPr marL="0" indent="0">
              <a:buNone/>
            </a:pPr>
            <a:r>
              <a:rPr lang="en-AU" dirty="0" smtClean="0"/>
              <a:t>If you’re writing an expression to match something that other people have wanted to match on before, the internet is your friend. </a:t>
            </a:r>
          </a:p>
          <a:p>
            <a:pPr marL="0" indent="0">
              <a:buNone/>
            </a:pPr>
            <a:endParaRPr lang="en-AU" dirty="0"/>
          </a:p>
          <a:p>
            <a:pPr marL="0" indent="0">
              <a:buNone/>
            </a:pPr>
            <a:r>
              <a:rPr lang="en-AU" dirty="0" smtClean="0"/>
              <a:t>Someone might have already written the expression you need.</a:t>
            </a:r>
          </a:p>
          <a:p>
            <a:pPr marL="0" indent="0">
              <a:buNone/>
            </a:pPr>
            <a:endParaRPr lang="en-AU" dirty="0"/>
          </a:p>
          <a:p>
            <a:pPr marL="0" indent="0">
              <a:buNone/>
            </a:pPr>
            <a:r>
              <a:rPr lang="en-AU" dirty="0" smtClean="0"/>
              <a:t>If not?</a:t>
            </a:r>
          </a:p>
          <a:p>
            <a:pPr marL="0" indent="0">
              <a:buNone/>
            </a:pPr>
            <a:endParaRPr lang="en-AU" dirty="0"/>
          </a:p>
          <a:p>
            <a:pPr marL="0" indent="0">
              <a:buNone/>
            </a:pPr>
            <a:r>
              <a:rPr lang="en-AU" dirty="0" smtClean="0"/>
              <a:t>Take it slow and write the expression one bit a time. Test as you go.</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155</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a:gradFill>
            <a:gsLst>
              <a:gs pos="92000">
                <a:schemeClr val="accent2">
                  <a:lumMod val="50000"/>
                </a:schemeClr>
              </a:gs>
              <a:gs pos="100000">
                <a:schemeClr val="bg1">
                  <a:lumMod val="95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386051739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Where to from here</a:t>
            </a:r>
            <a:endParaRPr lang="en-AU" dirty="0"/>
          </a:p>
        </p:txBody>
      </p:sp>
      <p:sp>
        <p:nvSpPr>
          <p:cNvPr id="3" name="Text Placeholder 2"/>
          <p:cNvSpPr>
            <a:spLocks noGrp="1"/>
          </p:cNvSpPr>
          <p:nvPr>
            <p:ph type="body" idx="1"/>
          </p:nvPr>
        </p:nvSpPr>
        <p:spPr/>
        <p:txBody>
          <a:bodyPr/>
          <a:lstStyle/>
          <a:p>
            <a:r>
              <a:rPr lang="en-AU" dirty="0" smtClean="0"/>
              <a:t>Using Regular Expressions – epilogue</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156</a:t>
            </a:fld>
            <a:endParaRPr lang="en-AU"/>
          </a:p>
        </p:txBody>
      </p:sp>
      <p:sp>
        <p:nvSpPr>
          <p:cNvPr id="5" name="Oval 4">
            <a:hlinkClick r:id="rId2" action="ppaction://hlinksldjump"/>
          </p:cNvPr>
          <p:cNvSpPr/>
          <p:nvPr/>
        </p:nvSpPr>
        <p:spPr>
          <a:xfrm>
            <a:off x="808021" y="6090247"/>
            <a:ext cx="655607" cy="655607"/>
          </a:xfrm>
          <a:prstGeom prst="ellipse">
            <a:avLst/>
          </a:prstGeom>
          <a:gradFill>
            <a:gsLst>
              <a:gs pos="100000">
                <a:schemeClr val="accent2">
                  <a:lumMod val="50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2</a:t>
            </a:r>
            <a:endParaRPr lang="en-AU" b="1" dirty="0"/>
          </a:p>
        </p:txBody>
      </p:sp>
      <p:sp>
        <p:nvSpPr>
          <p:cNvPr id="6" name="Oval 5">
            <a:hlinkClick r:id="rId3" action="ppaction://hlinksldjump"/>
          </p:cNvPr>
          <p:cNvSpPr/>
          <p:nvPr/>
        </p:nvSpPr>
        <p:spPr>
          <a:xfrm>
            <a:off x="1472260" y="6090246"/>
            <a:ext cx="655607" cy="655607"/>
          </a:xfrm>
          <a:prstGeom prst="ellipse">
            <a:avLst/>
          </a:prstGeom>
          <a:gradFill flip="none" rotWithShape="1">
            <a:gsLst>
              <a:gs pos="100000">
                <a:schemeClr val="accent2">
                  <a:lumMod val="50000"/>
                </a:schemeClr>
              </a:gs>
              <a:gs pos="100000">
                <a:schemeClr val="accent1">
                  <a:tint val="44500"/>
                  <a:satMod val="160000"/>
                </a:schemeClr>
              </a:gs>
              <a:gs pos="100000">
                <a:schemeClr val="bg1"/>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3</a:t>
            </a:r>
            <a:endParaRPr lang="en-AU" b="1" dirty="0"/>
          </a:p>
        </p:txBody>
      </p:sp>
      <p:sp>
        <p:nvSpPr>
          <p:cNvPr id="7" name="Oval 6">
            <a:hlinkClick r:id="rId4" action="ppaction://hlinksldjump"/>
          </p:cNvPr>
          <p:cNvSpPr/>
          <p:nvPr/>
        </p:nvSpPr>
        <p:spPr>
          <a:xfrm>
            <a:off x="2150878"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4</a:t>
            </a:r>
            <a:endParaRPr lang="en-AU" b="1" dirty="0"/>
          </a:p>
        </p:txBody>
      </p:sp>
      <p:sp>
        <p:nvSpPr>
          <p:cNvPr id="8" name="Oval 7">
            <a:hlinkClick r:id="rId5" action="ppaction://hlinksldjump"/>
          </p:cNvPr>
          <p:cNvSpPr/>
          <p:nvPr/>
        </p:nvSpPr>
        <p:spPr>
          <a:xfrm>
            <a:off x="2809373" y="6090245"/>
            <a:ext cx="655607" cy="655607"/>
          </a:xfrm>
          <a:prstGeom prst="ellipse">
            <a:avLst/>
          </a:prstGeom>
          <a:gradFill>
            <a:gsLst>
              <a:gs pos="100000">
                <a:schemeClr val="accent2">
                  <a:lumMod val="50000"/>
                </a:schemeClr>
              </a:gs>
              <a:gs pos="100000">
                <a:schemeClr val="bg1">
                  <a:lumMod val="95000"/>
                </a:schemeClr>
              </a:gs>
              <a:gs pos="100000">
                <a:schemeClr val="accent1">
                  <a:tint val="23500"/>
                  <a:satMod val="160000"/>
                </a:schemeClr>
              </a:gs>
            </a:gsLst>
            <a:lin ang="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t>5</a:t>
            </a:r>
            <a:endParaRPr lang="en-AU" b="1" dirty="0"/>
          </a:p>
        </p:txBody>
      </p:sp>
      <p:sp>
        <p:nvSpPr>
          <p:cNvPr id="9" name="Oval 8">
            <a:hlinkClick r:id="rId6" action="ppaction://hlinksldjump"/>
          </p:cNvPr>
          <p:cNvSpPr/>
          <p:nvPr/>
        </p:nvSpPr>
        <p:spPr>
          <a:xfrm>
            <a:off x="146656" y="6090247"/>
            <a:ext cx="655607" cy="655607"/>
          </a:xfrm>
          <a:prstGeom prst="ellipse">
            <a:avLst/>
          </a:prstGeom>
          <a:gradFill flip="none" rotWithShape="1">
            <a:gsLst>
              <a:gs pos="100000">
                <a:schemeClr val="accent2">
                  <a:lumMod val="50000"/>
                </a:schemeClr>
              </a:gs>
              <a:gs pos="100000">
                <a:schemeClr val="accent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AU" b="1" dirty="0" smtClean="0"/>
              <a:t>1</a:t>
            </a:r>
            <a:endParaRPr lang="en-AU" b="1" dirty="0"/>
          </a:p>
        </p:txBody>
      </p:sp>
    </p:spTree>
    <p:extLst>
      <p:ext uri="{BB962C8B-B14F-4D97-AF65-F5344CB8AC3E}">
        <p14:creationId xmlns:p14="http://schemas.microsoft.com/office/powerpoint/2010/main" val="2020433026"/>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Further topics to explore</a:t>
            </a:r>
            <a:endParaRPr lang="en-AU" dirty="0"/>
          </a:p>
        </p:txBody>
      </p:sp>
      <p:sp>
        <p:nvSpPr>
          <p:cNvPr id="3" name="Content Placeholder 2"/>
          <p:cNvSpPr>
            <a:spLocks noGrp="1"/>
          </p:cNvSpPr>
          <p:nvPr>
            <p:ph idx="1"/>
          </p:nvPr>
        </p:nvSpPr>
        <p:spPr/>
        <p:txBody>
          <a:bodyPr/>
          <a:lstStyle/>
          <a:p>
            <a:pPr marL="0" indent="0">
              <a:buNone/>
            </a:pPr>
            <a:r>
              <a:rPr lang="en-AU" dirty="0" smtClean="0"/>
              <a:t>Want to take your regex knowledge even further? Here are some topics I didn’t cover in this course. Even without them, you can write and understand most expressions you’ll need:</a:t>
            </a:r>
          </a:p>
          <a:p>
            <a:r>
              <a:rPr lang="en-AU" dirty="0" smtClean="0"/>
              <a:t>Types – for example, \w and \s</a:t>
            </a:r>
          </a:p>
          <a:p>
            <a:r>
              <a:rPr lang="en-AU" dirty="0" smtClean="0"/>
              <a:t>Capturing groups and matching on captured groups</a:t>
            </a:r>
          </a:p>
          <a:p>
            <a:r>
              <a:rPr lang="en-AU" dirty="0" smtClean="0"/>
              <a:t>Greedy matching versus lazy matching</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157</a:t>
            </a:fld>
            <a:endParaRPr lang="en-AU"/>
          </a:p>
        </p:txBody>
      </p:sp>
    </p:spTree>
    <p:extLst>
      <p:ext uri="{BB962C8B-B14F-4D97-AF65-F5344CB8AC3E}">
        <p14:creationId xmlns:p14="http://schemas.microsoft.com/office/powerpoint/2010/main" val="287075682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way to get good</a:t>
            </a:r>
            <a:endParaRPr lang="en-AU" dirty="0"/>
          </a:p>
        </p:txBody>
      </p:sp>
      <p:sp>
        <p:nvSpPr>
          <p:cNvPr id="3" name="Content Placeholder 2"/>
          <p:cNvSpPr>
            <a:spLocks noGrp="1"/>
          </p:cNvSpPr>
          <p:nvPr>
            <p:ph idx="1"/>
          </p:nvPr>
        </p:nvSpPr>
        <p:spPr/>
        <p:txBody>
          <a:bodyPr/>
          <a:lstStyle/>
          <a:p>
            <a:pPr marL="0" indent="0">
              <a:buNone/>
            </a:pPr>
            <a:r>
              <a:rPr lang="en-AU" dirty="0" smtClean="0"/>
              <a:t>Of course, the only way to really master Regular Expressions is to practice and apply what you’ve learned.</a:t>
            </a:r>
          </a:p>
          <a:p>
            <a:pPr marL="0" indent="0">
              <a:buNone/>
            </a:pPr>
            <a:endParaRPr lang="en-AU" dirty="0"/>
          </a:p>
          <a:p>
            <a:pPr marL="0" indent="0">
              <a:buNone/>
            </a:pPr>
            <a:r>
              <a:rPr lang="en-AU" dirty="0" smtClean="0"/>
              <a:t>Opportunities to practice are everywhere. Apart from Regex puzzles (look them up – some are great) and cheating at crosswords, you’re surrounded by data. </a:t>
            </a:r>
          </a:p>
          <a:p>
            <a:pPr marL="0" indent="0">
              <a:buNone/>
            </a:pPr>
            <a:endParaRPr lang="en-AU" dirty="0"/>
          </a:p>
          <a:p>
            <a:pPr marL="0" indent="0">
              <a:buNone/>
            </a:pPr>
            <a:r>
              <a:rPr lang="en-AU" dirty="0" smtClean="0"/>
              <a:t>When you come across names, acronyms, phone numbers, usernames or anything like that, practice matching uniquely on things like that.</a:t>
            </a:r>
            <a:endParaRPr lang="en-AU" dirty="0"/>
          </a:p>
        </p:txBody>
      </p:sp>
      <p:sp>
        <p:nvSpPr>
          <p:cNvPr id="4" name="Slide Number Placeholder 3"/>
          <p:cNvSpPr>
            <a:spLocks noGrp="1"/>
          </p:cNvSpPr>
          <p:nvPr>
            <p:ph type="sldNum" sz="quarter" idx="12"/>
          </p:nvPr>
        </p:nvSpPr>
        <p:spPr/>
        <p:txBody>
          <a:bodyPr/>
          <a:lstStyle/>
          <a:p>
            <a:fld id="{75856035-CAFF-4FF9-851C-C2B1C2F56CC2}" type="slidenum">
              <a:rPr lang="en-AU" smtClean="0"/>
              <a:t>158</a:t>
            </a:fld>
            <a:endParaRPr lang="en-AU"/>
          </a:p>
        </p:txBody>
      </p:sp>
    </p:spTree>
    <p:extLst>
      <p:ext uri="{BB962C8B-B14F-4D97-AF65-F5344CB8AC3E}">
        <p14:creationId xmlns:p14="http://schemas.microsoft.com/office/powerpoint/2010/main" val="37524782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Custom 1">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F543F"/>
      </a:hlink>
      <a:folHlink>
        <a:srgbClr val="786C71"/>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1226</TotalTime>
  <Words>8314</Words>
  <Application>Microsoft Office PowerPoint</Application>
  <PresentationFormat>Custom</PresentationFormat>
  <Paragraphs>1847</Paragraphs>
  <Slides>158</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158</vt:i4>
      </vt:variant>
    </vt:vector>
  </HeadingPairs>
  <TitlesOfParts>
    <vt:vector size="160" baseType="lpstr">
      <vt:lpstr>Apothecary</vt:lpstr>
      <vt:lpstr>Packager Shell Object</vt:lpstr>
      <vt:lpstr>Regular Expressions: basics</vt:lpstr>
      <vt:lpstr>What is this course?</vt:lpstr>
      <vt:lpstr>Course Contents</vt:lpstr>
      <vt:lpstr>Learning Outcomes</vt:lpstr>
      <vt:lpstr>What are Regular Expressions?</vt:lpstr>
      <vt:lpstr>What are Regular Expressions?</vt:lpstr>
      <vt:lpstr>What are Regular Expressions?</vt:lpstr>
      <vt:lpstr>What are Regular Expressions?</vt:lpstr>
      <vt:lpstr>What are Regular Expressions?</vt:lpstr>
      <vt:lpstr>Course Overview</vt:lpstr>
      <vt:lpstr>Course Overview</vt:lpstr>
      <vt:lpstr>Print Me</vt:lpstr>
      <vt:lpstr>Exercise 1.1 – The Easiest Exercise Ever</vt:lpstr>
      <vt:lpstr>Exercise 1.1 – The Easiest Exercise Ever</vt:lpstr>
      <vt:lpstr>Answers 1.1 – The Easiest Exercise Ever</vt:lpstr>
      <vt:lpstr>Discussion 1.1 – The Easiest Exercise Ever</vt:lpstr>
      <vt:lpstr>Common Metacharacters</vt:lpstr>
      <vt:lpstr>What’s a metacharacter?</vt:lpstr>
      <vt:lpstr>Period (.) – the wildcard</vt:lpstr>
      <vt:lpstr>Exercise 2.1 – The Period</vt:lpstr>
      <vt:lpstr>Exercise 2.1 – The Period</vt:lpstr>
      <vt:lpstr>Answers 2.1 – The Period</vt:lpstr>
      <vt:lpstr>Discussion 2.1 – The Period</vt:lpstr>
      <vt:lpstr>Discussion 2.1 – The Period</vt:lpstr>
      <vt:lpstr>Exercise 2.2 – The Period in Words</vt:lpstr>
      <vt:lpstr>Exercise 2.2 – The Period in Words</vt:lpstr>
      <vt:lpstr>Answer 2.2 – The Period in Words</vt:lpstr>
      <vt:lpstr>Discussion 2.2 – The Period in Words</vt:lpstr>
      <vt:lpstr>The Question Mark (?) – Optional Character</vt:lpstr>
      <vt:lpstr>The Question Mark (?) – Optional Character</vt:lpstr>
      <vt:lpstr>The Question Mark (?) – Optional Character</vt:lpstr>
      <vt:lpstr>Exercise 2.3 – The Question Mark</vt:lpstr>
      <vt:lpstr>Exercise 2.3 – The Question Mark</vt:lpstr>
      <vt:lpstr>Answers 2.3 – The Question Mark</vt:lpstr>
      <vt:lpstr>Discussion 2.3 – The Question Mark</vt:lpstr>
      <vt:lpstr>Exercise 2.4 – The Question Mark in Words</vt:lpstr>
      <vt:lpstr>Exercise 2.4 – The Question Mark in Words</vt:lpstr>
      <vt:lpstr>Answers 2.4 – The Question Mark in Words</vt:lpstr>
      <vt:lpstr>Discussion 2.4 – The Question Mark in Words</vt:lpstr>
      <vt:lpstr>The Plus (+) – One or More</vt:lpstr>
      <vt:lpstr>The Plus (+) – One or More</vt:lpstr>
      <vt:lpstr>Exercise 2.5 – The Plus</vt:lpstr>
      <vt:lpstr>Exercise 2.5 – The Plus</vt:lpstr>
      <vt:lpstr>Answers 2.5 – The Plus</vt:lpstr>
      <vt:lpstr>Discussion 2.5 – The Plus</vt:lpstr>
      <vt:lpstr>Exercise 2.6 – The Plus in Words</vt:lpstr>
      <vt:lpstr>Exercise 2.6 – The Plus in Words</vt:lpstr>
      <vt:lpstr>Answers 2.6 – The Plus in Words</vt:lpstr>
      <vt:lpstr>Discussion 2.6 – The Plus in Words</vt:lpstr>
      <vt:lpstr>The Asterisk (*) – Zero or More</vt:lpstr>
      <vt:lpstr>Exercise 2.7 – The Asterisk</vt:lpstr>
      <vt:lpstr>Exercise 2.7 – The Asterisk</vt:lpstr>
      <vt:lpstr>Answers 2.7 – The Asterisk</vt:lpstr>
      <vt:lpstr>Discussion 2.7 – The Asterisk</vt:lpstr>
      <vt:lpstr>Exercise 2.8 – The Asterisk in Words</vt:lpstr>
      <vt:lpstr>Exercise 2.8 – The Asterisk in Words</vt:lpstr>
      <vt:lpstr>Exercise 2.8 – The Asterisk in Words</vt:lpstr>
      <vt:lpstr>Discussion 2.8 – The Asterisk in Words</vt:lpstr>
      <vt:lpstr>Combining Metacharacters</vt:lpstr>
      <vt:lpstr>Combining Metacharacters</vt:lpstr>
      <vt:lpstr>Exercise 2.9 - Combining Metacharacters</vt:lpstr>
      <vt:lpstr>Exercise 2.9 - Combining Metacharacters</vt:lpstr>
      <vt:lpstr>Answer 2.9 - Combining Metacharacters</vt:lpstr>
      <vt:lpstr>Discussion 2.9 - Combining Metacharacters</vt:lpstr>
      <vt:lpstr>Module 2 review</vt:lpstr>
      <vt:lpstr>Module 3 teaser</vt:lpstr>
      <vt:lpstr>Regex Tools</vt:lpstr>
      <vt:lpstr>Regexpal</vt:lpstr>
      <vt:lpstr>Regexpal demo</vt:lpstr>
      <vt:lpstr>Regexpal demo</vt:lpstr>
      <vt:lpstr>Regexpal demo</vt:lpstr>
      <vt:lpstr>Exercise 3.1 - Regexpal</vt:lpstr>
      <vt:lpstr>Exercise 3.1 - Regexpal</vt:lpstr>
      <vt:lpstr>Answer 3.1 - Regexpal</vt:lpstr>
      <vt:lpstr>Discussion 3.1 - Regexpal</vt:lpstr>
      <vt:lpstr>Discussion 3.1 - Regexpal</vt:lpstr>
      <vt:lpstr>Cyberchef</vt:lpstr>
      <vt:lpstr>Cyberchef</vt:lpstr>
      <vt:lpstr>Exercise 3.2 - Cyberchef</vt:lpstr>
      <vt:lpstr>Exercise 3.2 - Cyberchef</vt:lpstr>
      <vt:lpstr>Answer 3.2 - Cyberchef</vt:lpstr>
      <vt:lpstr>Discussion 3.2 - Cyberchef</vt:lpstr>
      <vt:lpstr>Going after big text files</vt:lpstr>
      <vt:lpstr>Going after big text files</vt:lpstr>
      <vt:lpstr>Going after big text files</vt:lpstr>
      <vt:lpstr>Notepad++</vt:lpstr>
      <vt:lpstr>RegEx in Notepad++</vt:lpstr>
      <vt:lpstr>Exercise 3.3 – Finding some negatives</vt:lpstr>
      <vt:lpstr>Exercise 3.3 – Finding some negatives</vt:lpstr>
      <vt:lpstr>Answer 3.3 – Finding some negatives</vt:lpstr>
      <vt:lpstr>Discussion 3.3 – Finding some negatives</vt:lpstr>
      <vt:lpstr>Module 3 review</vt:lpstr>
      <vt:lpstr>Module 4 teaser</vt:lpstr>
      <vt:lpstr>More Flexibility in Regular Expressions</vt:lpstr>
      <vt:lpstr>[Square Brackets] - ranges</vt:lpstr>
      <vt:lpstr>[Square Brackets] - ranges</vt:lpstr>
      <vt:lpstr>Exercise 4.1 - Ranges</vt:lpstr>
      <vt:lpstr>Exercise 4.1 - Ranges</vt:lpstr>
      <vt:lpstr>Answers 4.1 - Ranges</vt:lpstr>
      <vt:lpstr>Discussion 4.1 - Ranges</vt:lpstr>
      <vt:lpstr>Exercise 4.2 – Experimenting with ranges</vt:lpstr>
      <vt:lpstr>Exercise 4.2 – Experimenting with ranges</vt:lpstr>
      <vt:lpstr>Answers 4.2 – Experimenting with ranges</vt:lpstr>
      <vt:lpstr>Discussion 4.2 – Experimenting with ranges</vt:lpstr>
      <vt:lpstr>[Square brackets] - lists</vt:lpstr>
      <vt:lpstr>Exercise 4.3 - Lists</vt:lpstr>
      <vt:lpstr>Exercise 4.3 - Lists</vt:lpstr>
      <vt:lpstr>Answers 4.3 - Lists</vt:lpstr>
      <vt:lpstr>Discussion 4.3 - Lists</vt:lpstr>
      <vt:lpstr>When lists are better than question marks</vt:lpstr>
      <vt:lpstr>When lists are better than question marks</vt:lpstr>
      <vt:lpstr>OR – pipes and parentheses </vt:lpstr>
      <vt:lpstr>OR – pipes and parentheses </vt:lpstr>
      <vt:lpstr>Exercise 4.4 – Pipes and Parentheses</vt:lpstr>
      <vt:lpstr>Exercise 4.4 – Pipes and Parentheses</vt:lpstr>
      <vt:lpstr>Answers 4.4 – Pipes and Parentheses</vt:lpstr>
      <vt:lpstr>NOT – the caret ^</vt:lpstr>
      <vt:lpstr>NOT – the caret ^</vt:lpstr>
      <vt:lpstr>Exercise 4.5 - NOT</vt:lpstr>
      <vt:lpstr>Exercise 4.5 - NOT</vt:lpstr>
      <vt:lpstr>Answers 4.5 - NOT</vt:lpstr>
      <vt:lpstr>How to match metacharacters</vt:lpstr>
      <vt:lpstr>How to match metacharacters</vt:lpstr>
      <vt:lpstr>Exercise 4.6 – Escaping metacharacters</vt:lpstr>
      <vt:lpstr>Exercise 4.6 – Escaping metacharacters</vt:lpstr>
      <vt:lpstr>Answers 4.6 – Escaping metacharacters</vt:lpstr>
      <vt:lpstr>Discussion 4.6 – Escaping metacharacters</vt:lpstr>
      <vt:lpstr>Beginning and end of lines – carets and dollar signs</vt:lpstr>
      <vt:lpstr>Beginning and end of lines – carets and dollar signs</vt:lpstr>
      <vt:lpstr>Hang on… carets, again?</vt:lpstr>
      <vt:lpstr>Exercise 4.7 – Trawling the dictionary</vt:lpstr>
      <vt:lpstr>Exercise 4.7 – Trawling the dictionary</vt:lpstr>
      <vt:lpstr>Answers 4.7 – Trawling the dictionary</vt:lpstr>
      <vt:lpstr>Discussion 4.7 – Trawling the dictionary</vt:lpstr>
      <vt:lpstr>Some more about the curly brackets</vt:lpstr>
      <vt:lpstr>Exercise 4.8 – Curly brackets</vt:lpstr>
      <vt:lpstr>Exercise 4.8 – Curly brackets</vt:lpstr>
      <vt:lpstr>Answers 4.8 – Curly brackets</vt:lpstr>
      <vt:lpstr>Discussion 4.8 – curly brackets</vt:lpstr>
      <vt:lpstr>Word boundaries</vt:lpstr>
      <vt:lpstr>Word boundaries</vt:lpstr>
      <vt:lpstr>Exercise 4.9 – Word boundaries</vt:lpstr>
      <vt:lpstr>Exercise 4.9 – Word boundaries</vt:lpstr>
      <vt:lpstr>Answers 4.9 – Word boundaries</vt:lpstr>
      <vt:lpstr>Module 4 Review</vt:lpstr>
      <vt:lpstr>Module 5 Teaser</vt:lpstr>
      <vt:lpstr>Designing Regular Expressions</vt:lpstr>
      <vt:lpstr>What does your expression need to do?</vt:lpstr>
      <vt:lpstr>What does your expression need to do?</vt:lpstr>
      <vt:lpstr>What does your expression need to do?</vt:lpstr>
      <vt:lpstr>What does your expression need to do?</vt:lpstr>
      <vt:lpstr>What does your expression need to do?</vt:lpstr>
      <vt:lpstr>An expression for email addresses</vt:lpstr>
      <vt:lpstr>Intimidating, right? </vt:lpstr>
      <vt:lpstr>Need a complex expression? </vt:lpstr>
      <vt:lpstr>Where to from here</vt:lpstr>
      <vt:lpstr>Further topics to explore</vt:lpstr>
      <vt:lpstr>The way to get good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Main</dc:creator>
  <cp:lastModifiedBy>Will</cp:lastModifiedBy>
  <cp:revision>142</cp:revision>
  <dcterms:created xsi:type="dcterms:W3CDTF">2022-01-15T07:44:19Z</dcterms:created>
  <dcterms:modified xsi:type="dcterms:W3CDTF">2022-07-16T14:11:10Z</dcterms:modified>
</cp:coreProperties>
</file>